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0F1463-6506-FF89-5046-D364DCA0B0EE}" v="2865" dt="2024-06-18T12:38:57.95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OnlyAnas/Capastone/tree/main/IBM%20Data%20Science%20-%20Capastone"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nlyAnas/Capastone/tree/main/IBM%20Data%20Science%20-%20Capaston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learn/applied-data-science-capstone/" TargetMode="External"/><Relationship Id="rId4" Type="http://schemas.openxmlformats.org/officeDocument/2006/relationships/hyperlink" Target="https://github.com/OnlyAnas/Capastone/tree/main/IBM%20Data%20Science%20-%20Capa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nlyAnas/Capastone/tree/main/IBM%20Data%20Science%20-%20Capa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Anas </a:t>
            </a:r>
            <a:r>
              <a:rPr lang="en-US" dirty="0" err="1">
                <a:solidFill>
                  <a:schemeClr val="bg2"/>
                </a:solidFill>
                <a:latin typeface="Abadi"/>
                <a:ea typeface="SF Pro" pitchFamily="2" charset="0"/>
                <a:cs typeface="SF Pro" pitchFamily="2" charset="0"/>
              </a:rPr>
              <a:t>ALWohaib</a:t>
            </a:r>
            <a:endParaRPr lang="en-US">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2024/06/18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52520" cy="4874639"/>
          </a:xfrm>
          <a:prstGeom prst="rect">
            <a:avLst/>
          </a:prstGeom>
        </p:spPr>
        <p:txBody>
          <a:bodyPr lIns="91440" tIns="45720" rIns="91440" bIns="45720" anchor="t"/>
          <a:lstStyle/>
          <a:p>
            <a:r>
              <a:rPr lang="en-US" sz="2200" dirty="0">
                <a:solidFill>
                  <a:schemeClr val="accent3">
                    <a:lumMod val="25000"/>
                  </a:schemeClr>
                </a:solidFill>
                <a:latin typeface="Abadi"/>
              </a:rPr>
              <a:t>Calculating the numbers of each column needed</a:t>
            </a:r>
            <a:endParaRPr lang="en-US" dirty="0">
              <a:solidFill>
                <a:schemeClr val="accent3">
                  <a:lumMod val="25000"/>
                </a:schemeClr>
              </a:solidFill>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r>
              <a:rPr lang="en-US" sz="2200" dirty="0">
                <a:solidFill>
                  <a:schemeClr val="accent3">
                    <a:lumMod val="25000"/>
                  </a:schemeClr>
                </a:solidFill>
                <a:latin typeface="Abadi"/>
              </a:rPr>
              <a:t>Create landing outcome labels depending on Outcome column</a:t>
            </a:r>
          </a:p>
          <a:p>
            <a:endParaRPr lang="en-US" dirty="0">
              <a:cs typeface="Calibri" panose="020F0502020204030204"/>
            </a:endParaRPr>
          </a:p>
          <a:p>
            <a:pPr marL="0" indent="0">
              <a:buNone/>
            </a:pPr>
            <a:r>
              <a:rPr lang="en-US" sz="2000" dirty="0">
                <a:cs typeface="Calibri" panose="020F0502020204030204"/>
                <a:hlinkClick r:id="rId3"/>
              </a:rPr>
              <a:t>Github Link</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screen shot of a computer program&#10;&#10;تم إنشاء الوصف تلقائياً">
            <a:extLst>
              <a:ext uri="{FF2B5EF4-FFF2-40B4-BE49-F238E27FC236}">
                <a16:creationId xmlns:a16="http://schemas.microsoft.com/office/drawing/2014/main" id="{EC70A867-B992-186C-F02D-F913921CB95D}"/>
              </a:ext>
            </a:extLst>
          </p:cNvPr>
          <p:cNvPicPr>
            <a:picLocks noChangeAspect="1"/>
          </p:cNvPicPr>
          <p:nvPr/>
        </p:nvPicPr>
        <p:blipFill>
          <a:blip r:embed="rId4"/>
          <a:stretch>
            <a:fillRect/>
          </a:stretch>
        </p:blipFill>
        <p:spPr>
          <a:xfrm>
            <a:off x="5212126" y="1502540"/>
            <a:ext cx="3374375" cy="951811"/>
          </a:xfrm>
          <a:prstGeom prst="rect">
            <a:avLst/>
          </a:prstGeom>
        </p:spPr>
      </p:pic>
      <p:pic>
        <p:nvPicPr>
          <p:cNvPr id="3" name="Picture 2" descr="A black screen with white text&#10;&#10;تم إنشاء الوصف تلقائياً">
            <a:extLst>
              <a:ext uri="{FF2B5EF4-FFF2-40B4-BE49-F238E27FC236}">
                <a16:creationId xmlns:a16="http://schemas.microsoft.com/office/drawing/2014/main" id="{DF811A1D-240F-7444-585B-24A0D3F3B2BF}"/>
              </a:ext>
            </a:extLst>
          </p:cNvPr>
          <p:cNvPicPr>
            <a:picLocks noChangeAspect="1"/>
          </p:cNvPicPr>
          <p:nvPr/>
        </p:nvPicPr>
        <p:blipFill>
          <a:blip r:embed="rId5"/>
          <a:stretch>
            <a:fillRect/>
          </a:stretch>
        </p:blipFill>
        <p:spPr>
          <a:xfrm>
            <a:off x="6694756" y="2451942"/>
            <a:ext cx="3190875" cy="723900"/>
          </a:xfrm>
          <a:prstGeom prst="rect">
            <a:avLst/>
          </a:prstGeom>
        </p:spPr>
      </p:pic>
      <p:pic>
        <p:nvPicPr>
          <p:cNvPr id="6" name="Picture 5" descr="A black screen with colorful text&#10;&#10;تم إنشاء الوصف تلقائياً">
            <a:extLst>
              <a:ext uri="{FF2B5EF4-FFF2-40B4-BE49-F238E27FC236}">
                <a16:creationId xmlns:a16="http://schemas.microsoft.com/office/drawing/2014/main" id="{B5EC2338-3922-2ABE-07D4-023AF3790CD7}"/>
              </a:ext>
            </a:extLst>
          </p:cNvPr>
          <p:cNvPicPr>
            <a:picLocks noChangeAspect="1"/>
          </p:cNvPicPr>
          <p:nvPr/>
        </p:nvPicPr>
        <p:blipFill>
          <a:blip r:embed="rId6"/>
          <a:stretch>
            <a:fillRect/>
          </a:stretch>
        </p:blipFill>
        <p:spPr>
          <a:xfrm>
            <a:off x="8582428" y="1506958"/>
            <a:ext cx="3519315" cy="1016420"/>
          </a:xfrm>
          <a:prstGeom prst="rect">
            <a:avLst/>
          </a:prstGeom>
        </p:spPr>
      </p:pic>
      <p:pic>
        <p:nvPicPr>
          <p:cNvPr id="7" name="Picture 6" descr="A computer screen shot of a program&#10;&#10;تم إنشاء الوصف تلقائياً">
            <a:extLst>
              <a:ext uri="{FF2B5EF4-FFF2-40B4-BE49-F238E27FC236}">
                <a16:creationId xmlns:a16="http://schemas.microsoft.com/office/drawing/2014/main" id="{4D7C11FD-0FDE-B632-F267-EC40BCBAE3EA}"/>
              </a:ext>
            </a:extLst>
          </p:cNvPr>
          <p:cNvPicPr>
            <a:picLocks noChangeAspect="1"/>
          </p:cNvPicPr>
          <p:nvPr/>
        </p:nvPicPr>
        <p:blipFill>
          <a:blip r:embed="rId7"/>
          <a:stretch>
            <a:fillRect/>
          </a:stretch>
        </p:blipFill>
        <p:spPr>
          <a:xfrm>
            <a:off x="5108843" y="3959932"/>
            <a:ext cx="6344339" cy="205958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481"/>
            <a:ext cx="9745589" cy="5269409"/>
          </a:xfrm>
          <a:prstGeom prst="rect">
            <a:avLst/>
          </a:prstGeom>
        </p:spPr>
        <p:txBody>
          <a:bodyPr lIns="91440" tIns="45720" rIns="91440" bIns="45720" anchor="t"/>
          <a:lstStyle/>
          <a:p>
            <a:r>
              <a:rPr lang="en-US" sz="3200" dirty="0">
                <a:solidFill>
                  <a:schemeClr val="accent3">
                    <a:lumMod val="25000"/>
                  </a:schemeClr>
                </a:solidFill>
                <a:ea typeface="+mn-lt"/>
                <a:cs typeface="+mn-lt"/>
              </a:rPr>
              <a:t>• Scatter chart:</a:t>
            </a:r>
            <a:endParaRPr lang="en-US" sz="3200">
              <a:solidFill>
                <a:schemeClr val="accent3">
                  <a:lumMod val="25000"/>
                </a:schemeClr>
              </a:solidFill>
              <a:latin typeface="Calibri"/>
              <a:ea typeface="+mn-lt"/>
              <a:cs typeface="+mn-lt"/>
            </a:endParaRPr>
          </a:p>
          <a:p>
            <a:pPr lvl="1">
              <a:buFont typeface="Courier New" panose="020B0604020202020204" pitchFamily="34" charset="0"/>
              <a:buChar char="o"/>
            </a:pPr>
            <a:r>
              <a:rPr lang="en-US" sz="1600" dirty="0">
                <a:solidFill>
                  <a:schemeClr val="accent3">
                    <a:lumMod val="25000"/>
                  </a:schemeClr>
                </a:solidFill>
                <a:ea typeface="+mn-lt"/>
                <a:cs typeface="+mn-lt"/>
              </a:rPr>
              <a:t>○ Flight Number vs. Launch Site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Payload vs. Launch Site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Flight Number vs. Orbit Type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Payload vs. Orbit Type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A scatter plot shows how much one variable is affected by another. The relationship between two variables is called a correlation. This plot is generally composed of large data bodies.</a:t>
            </a:r>
            <a:endParaRPr lang="en-US" sz="1600">
              <a:solidFill>
                <a:schemeClr val="accent3">
                  <a:lumMod val="25000"/>
                </a:schemeClr>
              </a:solidFill>
              <a:cs typeface="Calibri"/>
            </a:endParaRPr>
          </a:p>
          <a:p>
            <a:r>
              <a:rPr lang="en-US" sz="3200" dirty="0">
                <a:solidFill>
                  <a:schemeClr val="accent3">
                    <a:lumMod val="25000"/>
                  </a:schemeClr>
                </a:solidFill>
                <a:ea typeface="+mn-lt"/>
                <a:cs typeface="+mn-lt"/>
              </a:rPr>
              <a:t>• Bar chart:</a:t>
            </a:r>
            <a:endParaRPr lang="en-US" sz="32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Orbit Type vs. Success Rate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A Bar chart makes it easy to compare datasets between multiple groups at a glance. One axis represents a category and the other axis represents a discrete value. The purpose of this chart is to indicate the relationship between the two axes.</a:t>
            </a:r>
            <a:endParaRPr lang="en-US" sz="1600">
              <a:solidFill>
                <a:schemeClr val="accent3">
                  <a:lumMod val="25000"/>
                </a:schemeClr>
              </a:solidFill>
              <a:cs typeface="Calibri"/>
            </a:endParaRPr>
          </a:p>
          <a:p>
            <a:r>
              <a:rPr lang="en-US" sz="3200" dirty="0">
                <a:solidFill>
                  <a:schemeClr val="accent3">
                    <a:lumMod val="25000"/>
                  </a:schemeClr>
                </a:solidFill>
                <a:ea typeface="+mn-lt"/>
                <a:cs typeface="+mn-lt"/>
              </a:rPr>
              <a:t>• Line chart:</a:t>
            </a:r>
            <a:endParaRPr lang="en-US" sz="32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Year vs. Success Rate</a:t>
            </a:r>
            <a:endParaRPr lang="en-US" sz="1600">
              <a:solidFill>
                <a:schemeClr val="accent3">
                  <a:lumMod val="25000"/>
                </a:schemeClr>
              </a:solidFill>
              <a:cs typeface="Calibri"/>
            </a:endParaRPr>
          </a:p>
          <a:p>
            <a:pPr lvl="1">
              <a:buFont typeface="Courier New" panose="020B0604020202020204" pitchFamily="34" charset="0"/>
              <a:buChar char="o"/>
            </a:pPr>
            <a:r>
              <a:rPr lang="en-US" sz="1600" dirty="0">
                <a:solidFill>
                  <a:schemeClr val="accent3">
                    <a:lumMod val="25000"/>
                  </a:schemeClr>
                </a:solidFill>
                <a:ea typeface="+mn-lt"/>
                <a:cs typeface="+mn-lt"/>
              </a:rPr>
              <a:t> A Line chart shows data variables and trends very clearly and helps predict the results </a:t>
            </a:r>
            <a:r>
              <a:rPr lang="en-US" sz="1600">
                <a:solidFill>
                  <a:schemeClr val="accent3">
                    <a:lumMod val="25000"/>
                  </a:schemeClr>
                </a:solidFill>
                <a:ea typeface="+mn-lt"/>
                <a:cs typeface="+mn-lt"/>
              </a:rPr>
              <a:t>of </a:t>
            </a:r>
            <a:r>
              <a:rPr lang="en-US" sz="1600" err="1">
                <a:solidFill>
                  <a:schemeClr val="accent3">
                    <a:lumMod val="25000"/>
                  </a:schemeClr>
                </a:solidFill>
                <a:ea typeface="+mn-lt"/>
                <a:cs typeface="+mn-lt"/>
              </a:rPr>
              <a:t>data</a:t>
            </a:r>
            <a:r>
              <a:rPr lang="en-US" sz="1600" dirty="0">
                <a:solidFill>
                  <a:schemeClr val="accent3">
                    <a:lumMod val="25000"/>
                  </a:schemeClr>
                </a:solidFill>
                <a:ea typeface="+mn-lt"/>
                <a:cs typeface="+mn-lt"/>
              </a:rPr>
              <a:t> that has not yet been recorded.</a:t>
            </a:r>
            <a:endParaRPr lang="en-US" sz="1600">
              <a:solidFill>
                <a:schemeClr val="accent3">
                  <a:lumMod val="25000"/>
                </a:schemeClr>
              </a:solidFill>
              <a:cs typeface="Calibri"/>
            </a:endParaRPr>
          </a:p>
          <a:p>
            <a:endParaRPr lang="en-US" sz="1100" dirty="0">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9143F05B-0C39-B602-7267-A0AA1A60BAA5}"/>
              </a:ext>
            </a:extLst>
          </p:cNvPr>
          <p:cNvSpPr txBox="1"/>
          <p:nvPr/>
        </p:nvSpPr>
        <p:spPr>
          <a:xfrm>
            <a:off x="69798" y="6414557"/>
            <a:ext cx="14119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Link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3274"/>
            <a:ext cx="10691203" cy="5416301"/>
          </a:xfrm>
          <a:prstGeom prst="rect">
            <a:avLst/>
          </a:prstGeom>
        </p:spPr>
        <p:txBody>
          <a:bodyPr lIns="91440" tIns="45720" rIns="91440" bIns="45720" anchor="t"/>
          <a:lstStyle/>
          <a:p>
            <a:pPr marL="0" indent="0">
              <a:buNone/>
            </a:pPr>
            <a:r>
              <a:rPr lang="en-US" dirty="0">
                <a:solidFill>
                  <a:schemeClr val="accent3">
                    <a:lumMod val="25000"/>
                  </a:schemeClr>
                </a:solidFill>
                <a:ea typeface="+mn-lt"/>
                <a:cs typeface="+mn-lt"/>
              </a:rPr>
              <a:t>• Loading the dataset into the corresponding table in a Db2 database, and executing SQL queries to answer following questions:</a:t>
            </a:r>
            <a:endParaRPr lang="en-US">
              <a:solidFill>
                <a:schemeClr val="accent3">
                  <a:lumMod val="25000"/>
                </a:schemeClr>
              </a:solidFill>
              <a:cs typeface="Calibri" panose="020F0502020204030204"/>
            </a:endParaRPr>
          </a:p>
          <a:p>
            <a:pPr marL="0" indent="0">
              <a:buNone/>
            </a:pPr>
            <a:endParaRPr lang="en-US" sz="3200" dirty="0">
              <a:solidFill>
                <a:schemeClr val="accent3">
                  <a:lumMod val="25000"/>
                </a:schemeClr>
              </a:solidFill>
              <a:ea typeface="+mn-lt"/>
              <a:cs typeface="+mn-lt"/>
            </a:endParaRPr>
          </a:p>
          <a:p>
            <a:pPr marL="457200" lvl="1" indent="0">
              <a:buNone/>
            </a:pPr>
            <a:r>
              <a:rPr lang="en-US" sz="1800">
                <a:solidFill>
                  <a:schemeClr val="accent3">
                    <a:lumMod val="25000"/>
                  </a:schemeClr>
                </a:solidFill>
                <a:ea typeface="+mn-lt"/>
                <a:cs typeface="+mn-lt"/>
              </a:rPr>
              <a:t>○ Displaying the names of the unique launch sites in the space mission</a:t>
            </a:r>
            <a:endParaRPr lang="en-US" sz="1800">
              <a:solidFill>
                <a:schemeClr val="accent3">
                  <a:lumMod val="25000"/>
                </a:schemeClr>
              </a:solidFill>
              <a:cs typeface="Calibri"/>
            </a:endParaRPr>
          </a:p>
          <a:p>
            <a:pPr lvl="1">
              <a:buFont typeface="Courier New" panose="020B0604020202020204" pitchFamily="34" charset="0"/>
              <a:buChar char="o"/>
            </a:pPr>
            <a:r>
              <a:rPr lang="en-US" sz="1800" dirty="0">
                <a:solidFill>
                  <a:schemeClr val="accent3">
                    <a:lumMod val="25000"/>
                  </a:schemeClr>
                </a:solidFill>
                <a:ea typeface="+mn-lt"/>
                <a:cs typeface="+mn-lt"/>
              </a:rPr>
              <a:t>Displaying 5 records where launch sites begin with the string 'CCA'</a:t>
            </a:r>
            <a:endParaRPr lang="en-US" sz="1800">
              <a:solidFill>
                <a:schemeClr val="accent3">
                  <a:lumMod val="25000"/>
                </a:schemeClr>
              </a:solidFill>
              <a:cs typeface="Calibri"/>
            </a:endParaRPr>
          </a:p>
          <a:p>
            <a:pPr lvl="1">
              <a:buFont typeface="Courier New" panose="020B0604020202020204" pitchFamily="34" charset="0"/>
              <a:buChar char="o"/>
            </a:pPr>
            <a:r>
              <a:rPr lang="en-US" sz="1800">
                <a:solidFill>
                  <a:schemeClr val="accent3">
                    <a:lumMod val="25000"/>
                  </a:schemeClr>
                </a:solidFill>
                <a:ea typeface="+mn-lt"/>
                <a:cs typeface="+mn-lt"/>
              </a:rPr>
              <a:t>Displaying</a:t>
            </a:r>
            <a:r>
              <a:rPr lang="en-US" sz="1800" dirty="0">
                <a:solidFill>
                  <a:schemeClr val="accent3">
                    <a:lumMod val="25000"/>
                  </a:schemeClr>
                </a:solidFill>
                <a:ea typeface="+mn-lt"/>
                <a:cs typeface="+mn-lt"/>
              </a:rPr>
              <a:t> the total payload mass carried by boosters launched by NASA (CRS)</a:t>
            </a:r>
            <a:endParaRPr lang="en-US" sz="1800">
              <a:solidFill>
                <a:schemeClr val="accent3">
                  <a:lumMod val="25000"/>
                </a:schemeClr>
              </a:solidFill>
              <a:cs typeface="Calibri"/>
            </a:endParaRPr>
          </a:p>
          <a:p>
            <a:pPr lvl="1">
              <a:buFont typeface="Courier New" panose="020B0604020202020204" pitchFamily="34" charset="0"/>
              <a:buChar char="o"/>
            </a:pPr>
            <a:r>
              <a:rPr lang="en-US" sz="1800" dirty="0">
                <a:solidFill>
                  <a:schemeClr val="accent3">
                    <a:lumMod val="25000"/>
                  </a:schemeClr>
                </a:solidFill>
                <a:ea typeface="+mn-lt"/>
                <a:cs typeface="+mn-lt"/>
              </a:rPr>
              <a:t>Displaying average payload mass carried by booster version F9 v1.1</a:t>
            </a:r>
            <a:endParaRPr lang="en-US" sz="1800">
              <a:solidFill>
                <a:schemeClr val="accent3">
                  <a:lumMod val="25000"/>
                </a:schemeClr>
              </a:solidFill>
              <a:cs typeface="Calibri"/>
            </a:endParaRPr>
          </a:p>
          <a:p>
            <a:pPr lvl="1">
              <a:buFont typeface="Courier New" panose="020B0604020202020204" pitchFamily="34" charset="0"/>
              <a:buChar char="o"/>
            </a:pPr>
            <a:r>
              <a:rPr lang="en-US" sz="1800">
                <a:solidFill>
                  <a:schemeClr val="accent3">
                    <a:lumMod val="25000"/>
                  </a:schemeClr>
                </a:solidFill>
                <a:ea typeface="+mn-lt"/>
                <a:cs typeface="+mn-lt"/>
              </a:rPr>
              <a:t>Listing</a:t>
            </a:r>
            <a:r>
              <a:rPr lang="en-US" sz="1800" dirty="0">
                <a:solidFill>
                  <a:schemeClr val="accent3">
                    <a:lumMod val="25000"/>
                  </a:schemeClr>
                </a:solidFill>
                <a:ea typeface="+mn-lt"/>
                <a:cs typeface="+mn-lt"/>
              </a:rPr>
              <a:t> the date when the first successful landing outcome in ground pad was achieved</a:t>
            </a:r>
            <a:endParaRPr lang="en-US" sz="1800">
              <a:solidFill>
                <a:schemeClr val="accent3">
                  <a:lumMod val="25000"/>
                </a:schemeClr>
              </a:solidFill>
              <a:cs typeface="Calibri"/>
            </a:endParaRPr>
          </a:p>
          <a:p>
            <a:pPr lvl="1">
              <a:buFont typeface="Courier New" panose="020B0604020202020204" pitchFamily="34" charset="0"/>
              <a:buChar char="o"/>
            </a:pPr>
            <a:r>
              <a:rPr lang="en-US" sz="1800" dirty="0">
                <a:solidFill>
                  <a:schemeClr val="accent3">
                    <a:lumMod val="25000"/>
                  </a:schemeClr>
                </a:solidFill>
                <a:ea typeface="+mn-lt"/>
                <a:cs typeface="+mn-lt"/>
              </a:rPr>
              <a:t>Listing</a:t>
            </a:r>
            <a:r>
              <a:rPr lang="en-US" sz="1800">
                <a:solidFill>
                  <a:schemeClr val="accent3">
                    <a:lumMod val="25000"/>
                  </a:schemeClr>
                </a:solidFill>
                <a:ea typeface="+mn-lt"/>
                <a:cs typeface="+mn-lt"/>
              </a:rPr>
              <a:t> the names of the boosters which have success in drone ship and have payload mass greater than 4000 but less than 6000</a:t>
            </a:r>
            <a:endParaRPr lang="en-US" sz="1800">
              <a:solidFill>
                <a:schemeClr val="accent3">
                  <a:lumMod val="25000"/>
                </a:schemeClr>
              </a:solidFill>
              <a:cs typeface="Calibri"/>
            </a:endParaRPr>
          </a:p>
          <a:p>
            <a:pPr lvl="1">
              <a:buFont typeface="Courier New" panose="020B0604020202020204" pitchFamily="34" charset="0"/>
              <a:buChar char="o"/>
            </a:pPr>
            <a:r>
              <a:rPr lang="en-US" sz="1800" dirty="0">
                <a:solidFill>
                  <a:schemeClr val="accent3">
                    <a:lumMod val="25000"/>
                  </a:schemeClr>
                </a:solidFill>
                <a:ea typeface="+mn-lt"/>
                <a:cs typeface="+mn-lt"/>
              </a:rPr>
              <a:t>Listing the total number of successful and failure mission outcomes</a:t>
            </a:r>
            <a:endParaRPr lang="en-US" sz="1800">
              <a:solidFill>
                <a:schemeClr val="accent3">
                  <a:lumMod val="25000"/>
                </a:schemeClr>
              </a:solidFill>
              <a:cs typeface="Calibri"/>
            </a:endParaRPr>
          </a:p>
          <a:p>
            <a:pPr lvl="1">
              <a:buFont typeface="Courier New" panose="020B0604020202020204" pitchFamily="34" charset="0"/>
              <a:buChar char="o"/>
            </a:pPr>
            <a:r>
              <a:rPr lang="en-US" sz="1800">
                <a:solidFill>
                  <a:schemeClr val="accent3">
                    <a:lumMod val="25000"/>
                  </a:schemeClr>
                </a:solidFill>
                <a:ea typeface="+mn-lt"/>
                <a:cs typeface="+mn-lt"/>
              </a:rPr>
              <a:t>Listing</a:t>
            </a:r>
            <a:r>
              <a:rPr lang="en-US" sz="1800" dirty="0">
                <a:solidFill>
                  <a:schemeClr val="accent3">
                    <a:lumMod val="25000"/>
                  </a:schemeClr>
                </a:solidFill>
                <a:ea typeface="+mn-lt"/>
                <a:cs typeface="+mn-lt"/>
              </a:rPr>
              <a:t> the names of the </a:t>
            </a:r>
            <a:r>
              <a:rPr lang="en-US" sz="1800" err="1">
                <a:solidFill>
                  <a:schemeClr val="accent3">
                    <a:lumMod val="25000"/>
                  </a:schemeClr>
                </a:solidFill>
                <a:ea typeface="+mn-lt"/>
                <a:cs typeface="+mn-lt"/>
              </a:rPr>
              <a:t>booster_versions</a:t>
            </a:r>
            <a:r>
              <a:rPr lang="en-US" sz="1800" dirty="0">
                <a:solidFill>
                  <a:schemeClr val="accent3">
                    <a:lumMod val="25000"/>
                  </a:schemeClr>
                </a:solidFill>
                <a:ea typeface="+mn-lt"/>
                <a:cs typeface="+mn-lt"/>
              </a:rPr>
              <a:t> which have carried the maximum payload mass</a:t>
            </a:r>
            <a:endParaRPr lang="en-US" sz="1800">
              <a:solidFill>
                <a:schemeClr val="accent3">
                  <a:lumMod val="25000"/>
                </a:schemeClr>
              </a:solidFill>
              <a:cs typeface="Calibri"/>
            </a:endParaRPr>
          </a:p>
          <a:p>
            <a:pPr lvl="1">
              <a:buFont typeface="Courier New" panose="020B0604020202020204" pitchFamily="34" charset="0"/>
              <a:buChar char="o"/>
            </a:pPr>
            <a:r>
              <a:rPr lang="en-US" sz="1800">
                <a:solidFill>
                  <a:schemeClr val="accent3">
                    <a:lumMod val="25000"/>
                  </a:schemeClr>
                </a:solidFill>
                <a:ea typeface="+mn-lt"/>
                <a:cs typeface="+mn-lt"/>
              </a:rPr>
              <a:t>Listing</a:t>
            </a:r>
            <a:r>
              <a:rPr lang="en-US" sz="1800" dirty="0">
                <a:solidFill>
                  <a:schemeClr val="accent3">
                    <a:lumMod val="25000"/>
                  </a:schemeClr>
                </a:solidFill>
                <a:ea typeface="+mn-lt"/>
                <a:cs typeface="+mn-lt"/>
              </a:rPr>
              <a:t> the failed </a:t>
            </a:r>
            <a:r>
              <a:rPr lang="en-US" sz="1800" err="1">
                <a:solidFill>
                  <a:schemeClr val="accent3">
                    <a:lumMod val="25000"/>
                  </a:schemeClr>
                </a:solidFill>
                <a:ea typeface="+mn-lt"/>
                <a:cs typeface="+mn-lt"/>
              </a:rPr>
              <a:t>landing_outcomes</a:t>
            </a:r>
            <a:r>
              <a:rPr lang="en-US" sz="1800" dirty="0">
                <a:solidFill>
                  <a:schemeClr val="accent3">
                    <a:lumMod val="25000"/>
                  </a:schemeClr>
                </a:solidFill>
                <a:ea typeface="+mn-lt"/>
                <a:cs typeface="+mn-lt"/>
              </a:rPr>
              <a:t> in drone ship, their booster versions, and launch site names for in year 2015</a:t>
            </a:r>
            <a:endParaRPr lang="en-US" sz="1800">
              <a:solidFill>
                <a:schemeClr val="accent3">
                  <a:lumMod val="25000"/>
                </a:schemeClr>
              </a:solidFill>
              <a:cs typeface="Calibri"/>
            </a:endParaRPr>
          </a:p>
          <a:p>
            <a:pPr lvl="1">
              <a:buFont typeface="Courier New" panose="020B0604020202020204" pitchFamily="34" charset="0"/>
              <a:buChar char="o"/>
            </a:pPr>
            <a:r>
              <a:rPr lang="en-US" sz="1800" dirty="0">
                <a:solidFill>
                  <a:schemeClr val="accent3">
                    <a:lumMod val="25000"/>
                  </a:schemeClr>
                </a:solidFill>
                <a:ea typeface="+mn-lt"/>
                <a:cs typeface="+mn-lt"/>
              </a:rPr>
              <a:t>Ranking the count of landing outcomes (such as Failure (drone ship) or Success (ground </a:t>
            </a:r>
            <a:r>
              <a:rPr lang="en-US" sz="1600" dirty="0">
                <a:solidFill>
                  <a:schemeClr val="accent3">
                    <a:lumMod val="25000"/>
                  </a:schemeClr>
                </a:solidFill>
                <a:ea typeface="+mn-lt"/>
                <a:cs typeface="+mn-lt"/>
              </a:rPr>
              <a:t>pad)) </a:t>
            </a:r>
            <a:r>
              <a:rPr lang="en-US" sz="1800" dirty="0">
                <a:solidFill>
                  <a:schemeClr val="accent3">
                    <a:lumMod val="25000"/>
                  </a:schemeClr>
                </a:solidFill>
                <a:ea typeface="+mn-lt"/>
                <a:cs typeface="+mn-lt"/>
              </a:rPr>
              <a:t>between the date 2010-06-04 and 2017-03-20, in descending order</a:t>
            </a:r>
            <a:endParaRPr lang="en-US" sz="1800">
              <a:solidFill>
                <a:schemeClr val="accent3">
                  <a:lumMod val="25000"/>
                </a:schemeClr>
              </a:solidFill>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4F6A539-285A-0B44-8E66-91F8A7D07390}"/>
              </a:ext>
            </a:extLst>
          </p:cNvPr>
          <p:cNvSpPr txBox="1"/>
          <p:nvPr/>
        </p:nvSpPr>
        <p:spPr>
          <a:xfrm>
            <a:off x="-2013" y="6331051"/>
            <a:ext cx="13969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Link</a:t>
            </a:r>
            <a:endParaRPr lang="en-US" dirty="0">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2400">
                <a:solidFill>
                  <a:schemeClr val="accent3">
                    <a:lumMod val="25000"/>
                  </a:schemeClr>
                </a:solidFill>
                <a:ea typeface="+mn-lt"/>
                <a:cs typeface="+mn-lt"/>
              </a:rPr>
              <a:t>Objects created and added to a folium map:</a:t>
            </a:r>
            <a:endParaRPr lang="en-US" sz="2400">
              <a:solidFill>
                <a:schemeClr val="accent3">
                  <a:lumMod val="25000"/>
                </a:schemeClr>
              </a:solidFill>
              <a:cs typeface="Calibri"/>
            </a:endParaRPr>
          </a:p>
          <a:p>
            <a:pPr lvl="1">
              <a:buFont typeface="Courier New" panose="020B0604020202020204" pitchFamily="34" charset="0"/>
              <a:buChar char="o"/>
            </a:pPr>
            <a:r>
              <a:rPr lang="en-US" sz="2000" dirty="0">
                <a:solidFill>
                  <a:schemeClr val="accent3">
                    <a:lumMod val="25000"/>
                  </a:schemeClr>
                </a:solidFill>
                <a:ea typeface="+mn-lt"/>
                <a:cs typeface="+mn-lt"/>
              </a:rPr>
              <a:t>Markers that show all launch sites on a map</a:t>
            </a:r>
            <a:endParaRPr lang="en-US" sz="2000">
              <a:solidFill>
                <a:schemeClr val="accent3">
                  <a:lumMod val="25000"/>
                </a:schemeClr>
              </a:solidFill>
              <a:cs typeface="Calibri"/>
            </a:endParaRPr>
          </a:p>
          <a:p>
            <a:pPr lvl="1">
              <a:buFont typeface="Courier New" panose="020B0604020202020204" pitchFamily="34" charset="0"/>
              <a:buChar char="o"/>
            </a:pPr>
            <a:r>
              <a:rPr lang="en-US" sz="2000" dirty="0">
                <a:solidFill>
                  <a:schemeClr val="accent3">
                    <a:lumMod val="25000"/>
                  </a:schemeClr>
                </a:solidFill>
                <a:ea typeface="+mn-lt"/>
                <a:cs typeface="+mn-lt"/>
              </a:rPr>
              <a:t>Markers that show the success/failed launches for each site on the map</a:t>
            </a:r>
          </a:p>
          <a:p>
            <a:pPr lvl="1">
              <a:buFont typeface="Courier New" panose="020B0604020202020204" pitchFamily="34" charset="0"/>
              <a:buChar char="o"/>
            </a:pPr>
            <a:r>
              <a:rPr lang="en-US" sz="2000" dirty="0">
                <a:solidFill>
                  <a:schemeClr val="accent3">
                    <a:lumMod val="25000"/>
                  </a:schemeClr>
                </a:solidFill>
                <a:ea typeface="+mn-lt"/>
                <a:cs typeface="+mn-lt"/>
              </a:rPr>
              <a:t>Lines that show the distances between a launch site to its proximities</a:t>
            </a:r>
            <a:endParaRPr lang="en-US" sz="2000">
              <a:solidFill>
                <a:schemeClr val="accent3">
                  <a:lumMod val="25000"/>
                </a:schemeClr>
              </a:solidFill>
              <a:cs typeface="Calibri"/>
            </a:endParaRPr>
          </a:p>
          <a:p>
            <a:r>
              <a:rPr lang="en-US" sz="2400" dirty="0">
                <a:solidFill>
                  <a:schemeClr val="accent3">
                    <a:lumMod val="25000"/>
                  </a:schemeClr>
                </a:solidFill>
                <a:ea typeface="+mn-lt"/>
                <a:cs typeface="+mn-lt"/>
              </a:rPr>
              <a:t>• By adding these objects, following geographical patterns about launch sites are found:</a:t>
            </a:r>
            <a:endParaRPr lang="en-US" sz="2400">
              <a:solidFill>
                <a:schemeClr val="accent3">
                  <a:lumMod val="25000"/>
                </a:schemeClr>
              </a:solidFill>
              <a:cs typeface="Calibri" panose="020F0502020204030204"/>
            </a:endParaRPr>
          </a:p>
          <a:p>
            <a:pPr lvl="1">
              <a:buFont typeface="Courier New" panose="020B0604020202020204" pitchFamily="34" charset="0"/>
              <a:buChar char="o"/>
            </a:pPr>
            <a:r>
              <a:rPr lang="en-US" sz="2000" dirty="0">
                <a:solidFill>
                  <a:schemeClr val="accent3">
                    <a:lumMod val="25000"/>
                  </a:schemeClr>
                </a:solidFill>
                <a:ea typeface="+mn-lt"/>
                <a:cs typeface="+mn-lt"/>
              </a:rPr>
              <a:t>Are launch sites in close proximity to railways? Yes</a:t>
            </a:r>
            <a:endParaRPr lang="en-US" sz="2000">
              <a:solidFill>
                <a:schemeClr val="accent3">
                  <a:lumMod val="25000"/>
                </a:schemeClr>
              </a:solidFill>
              <a:cs typeface="Calibri" panose="020F0502020204030204"/>
            </a:endParaRPr>
          </a:p>
          <a:p>
            <a:pPr lvl="1">
              <a:buFont typeface="Courier New" panose="020B0604020202020204" pitchFamily="34" charset="0"/>
              <a:buChar char="o"/>
            </a:pPr>
            <a:r>
              <a:rPr lang="en-US" sz="2000" dirty="0">
                <a:solidFill>
                  <a:schemeClr val="accent3">
                    <a:lumMod val="25000"/>
                  </a:schemeClr>
                </a:solidFill>
                <a:ea typeface="+mn-lt"/>
                <a:cs typeface="+mn-lt"/>
              </a:rPr>
              <a:t>Are launch sites in close proximity to highways? Yes</a:t>
            </a:r>
            <a:endParaRPr lang="en-US" sz="2000">
              <a:solidFill>
                <a:schemeClr val="accent3">
                  <a:lumMod val="25000"/>
                </a:schemeClr>
              </a:solidFill>
              <a:cs typeface="Calibri"/>
            </a:endParaRPr>
          </a:p>
          <a:p>
            <a:pPr lvl="1">
              <a:buFont typeface="Courier New" panose="020B0604020202020204" pitchFamily="34" charset="0"/>
              <a:buChar char="o"/>
            </a:pPr>
            <a:r>
              <a:rPr lang="en-US" sz="2000">
                <a:solidFill>
                  <a:schemeClr val="accent3">
                    <a:lumMod val="25000"/>
                  </a:schemeClr>
                </a:solidFill>
                <a:ea typeface="+mn-lt"/>
                <a:cs typeface="+mn-lt"/>
              </a:rPr>
              <a:t>Are launch sites in close proximity to coastline? Yes</a:t>
            </a:r>
            <a:endParaRPr lang="en-US" sz="2000" dirty="0">
              <a:solidFill>
                <a:schemeClr val="accent3">
                  <a:lumMod val="25000"/>
                </a:schemeClr>
              </a:solidFill>
              <a:ea typeface="+mn-lt"/>
              <a:cs typeface="+mn-lt"/>
            </a:endParaRPr>
          </a:p>
          <a:p>
            <a:pPr lvl="1">
              <a:buFont typeface="Courier New" panose="020B0604020202020204" pitchFamily="34" charset="0"/>
              <a:buChar char="o"/>
            </a:pPr>
            <a:r>
              <a:rPr lang="en-US" sz="2000" dirty="0">
                <a:solidFill>
                  <a:schemeClr val="accent3">
                    <a:lumMod val="25000"/>
                  </a:schemeClr>
                </a:solidFill>
                <a:ea typeface="+mn-lt"/>
                <a:cs typeface="+mn-lt"/>
              </a:rPr>
              <a:t>Do launch sites keep certain distance away from cities? Yes</a:t>
            </a:r>
            <a:endParaRPr lang="en-US" sz="2000" dirty="0">
              <a:solidFill>
                <a:schemeClr val="accent3">
                  <a:lumMod val="25000"/>
                </a:schemeClr>
              </a:solidFill>
              <a:cs typeface="Calibr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702D0E2-47B8-11D6-D14A-1FAD6C0AA71A}"/>
              </a:ext>
            </a:extLst>
          </p:cNvPr>
          <p:cNvSpPr txBox="1"/>
          <p:nvPr/>
        </p:nvSpPr>
        <p:spPr>
          <a:xfrm>
            <a:off x="323589" y="6409150"/>
            <a:ext cx="1597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Link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solidFill>
                  <a:schemeClr val="accent3">
                    <a:lumMod val="25000"/>
                  </a:schemeClr>
                </a:solidFill>
                <a:ea typeface="+mn-lt"/>
                <a:cs typeface="+mn-lt"/>
              </a:rPr>
              <a:t>The dashboard application contains a pie chart and a scatter point chart.</a:t>
            </a:r>
            <a:endParaRPr lang="ar-SA">
              <a:solidFill>
                <a:schemeClr val="accent3">
                  <a:lumMod val="25000"/>
                </a:schemeClr>
              </a:solidFill>
              <a:cs typeface="Arial"/>
            </a:endParaRPr>
          </a:p>
          <a:p>
            <a:pPr lvl="1">
              <a:buFont typeface="Courier New" panose="020B0604020202020204" pitchFamily="34" charset="0"/>
              <a:buChar char="o"/>
            </a:pPr>
            <a:r>
              <a:rPr lang="en-US" dirty="0">
                <a:solidFill>
                  <a:schemeClr val="accent3">
                    <a:lumMod val="25000"/>
                  </a:schemeClr>
                </a:solidFill>
                <a:ea typeface="+mn-lt"/>
                <a:cs typeface="+mn-lt"/>
              </a:rPr>
              <a:t> Pie chart</a:t>
            </a:r>
            <a:endParaRPr lang="en-US">
              <a:solidFill>
                <a:schemeClr val="accent3">
                  <a:lumMod val="25000"/>
                </a:schemeClr>
              </a:solidFill>
              <a:cs typeface="Calibri" panose="020F0502020204030204"/>
            </a:endParaRPr>
          </a:p>
          <a:p>
            <a:pPr lvl="2">
              <a:buFont typeface="Wingdings" panose="020B0604020202020204" pitchFamily="34" charset="0"/>
              <a:buChar char="§"/>
            </a:pPr>
            <a:r>
              <a:rPr lang="en-US" sz="1800" dirty="0">
                <a:solidFill>
                  <a:schemeClr val="accent3">
                    <a:lumMod val="25000"/>
                  </a:schemeClr>
                </a:solidFill>
                <a:ea typeface="+mn-lt"/>
                <a:cs typeface="+mn-lt"/>
              </a:rPr>
              <a:t>For showing total success launches by sites</a:t>
            </a:r>
            <a:endParaRPr lang="en-US" sz="1800">
              <a:solidFill>
                <a:schemeClr val="accent3">
                  <a:lumMod val="25000"/>
                </a:schemeClr>
              </a:solidFill>
              <a:cs typeface="Calibri" panose="020F0502020204030204"/>
            </a:endParaRPr>
          </a:p>
          <a:p>
            <a:pPr lvl="2">
              <a:buFont typeface="Wingdings" panose="020B0604020202020204" pitchFamily="34" charset="0"/>
              <a:buChar char="§"/>
            </a:pPr>
            <a:r>
              <a:rPr lang="en-US" sz="1800" dirty="0">
                <a:solidFill>
                  <a:schemeClr val="accent3">
                    <a:lumMod val="25000"/>
                  </a:schemeClr>
                </a:solidFill>
                <a:ea typeface="+mn-lt"/>
                <a:cs typeface="+mn-lt"/>
              </a:rPr>
              <a:t>This chart can be selected to indicate a successful landing distribution across all launch </a:t>
            </a:r>
            <a:r>
              <a:rPr lang="en-US" sz="1600" dirty="0">
                <a:solidFill>
                  <a:schemeClr val="accent3">
                    <a:lumMod val="25000"/>
                  </a:schemeClr>
                </a:solidFill>
                <a:ea typeface="+mn-lt"/>
                <a:cs typeface="+mn-lt"/>
              </a:rPr>
              <a:t>sites or to indicate the success rate of individual launch sites.</a:t>
            </a:r>
            <a:endParaRPr lang="en-US" sz="1600">
              <a:solidFill>
                <a:schemeClr val="accent3">
                  <a:lumMod val="25000"/>
                </a:schemeClr>
              </a:solidFill>
              <a:cs typeface="Calibri" panose="020F0502020204030204"/>
            </a:endParaRPr>
          </a:p>
          <a:p>
            <a:pPr lvl="1">
              <a:buFont typeface="Courier New" panose="020B0604020202020204" pitchFamily="34" charset="0"/>
              <a:buChar char="o"/>
            </a:pPr>
            <a:r>
              <a:rPr lang="en-US" dirty="0">
                <a:solidFill>
                  <a:schemeClr val="accent3">
                    <a:lumMod val="25000"/>
                  </a:schemeClr>
                </a:solidFill>
                <a:ea typeface="+mn-lt"/>
                <a:cs typeface="+mn-lt"/>
              </a:rPr>
              <a:t>Scatter chart</a:t>
            </a:r>
          </a:p>
          <a:p>
            <a:pPr lvl="2">
              <a:buFont typeface="Wingdings" panose="020B0604020202020204" pitchFamily="34" charset="0"/>
              <a:buChar char="§"/>
            </a:pPr>
            <a:r>
              <a:rPr lang="en-US" sz="1800" dirty="0">
                <a:solidFill>
                  <a:schemeClr val="accent3">
                    <a:lumMod val="25000"/>
                  </a:schemeClr>
                </a:solidFill>
                <a:ea typeface="+mn-lt"/>
                <a:cs typeface="+mn-lt"/>
              </a:rPr>
              <a:t>For showing the relationship between Outcomes and Payload mass (Kg) by different boosters</a:t>
            </a:r>
            <a:endParaRPr lang="en-US" sz="1800">
              <a:solidFill>
                <a:schemeClr val="accent3">
                  <a:lumMod val="25000"/>
                </a:schemeClr>
              </a:solidFill>
              <a:cs typeface="Calibri" panose="020F0502020204030204"/>
            </a:endParaRPr>
          </a:p>
          <a:p>
            <a:pPr lvl="2">
              <a:buFont typeface="Wingdings" panose="020B0604020202020204" pitchFamily="34" charset="0"/>
              <a:buChar char="§"/>
            </a:pPr>
            <a:r>
              <a:rPr lang="en-US" sz="1800" dirty="0">
                <a:solidFill>
                  <a:schemeClr val="accent3">
                    <a:lumMod val="25000"/>
                  </a:schemeClr>
                </a:solidFill>
                <a:ea typeface="+mn-lt"/>
                <a:cs typeface="+mn-lt"/>
              </a:rPr>
              <a:t>Has 2 inputs: All sites/individual site &amp; Payload mass on a slider between 0 and 10000 kg</a:t>
            </a:r>
            <a:endParaRPr lang="en-US" sz="1800">
              <a:solidFill>
                <a:schemeClr val="accent3">
                  <a:lumMod val="25000"/>
                </a:schemeClr>
              </a:solidFill>
              <a:cs typeface="Calibri" panose="020F0502020204030204"/>
            </a:endParaRPr>
          </a:p>
          <a:p>
            <a:r>
              <a:rPr lang="en-US" sz="2400" dirty="0">
                <a:solidFill>
                  <a:schemeClr val="accent3">
                    <a:lumMod val="25000"/>
                  </a:schemeClr>
                </a:solidFill>
                <a:ea typeface="+mn-lt"/>
                <a:cs typeface="+mn-lt"/>
              </a:rPr>
              <a:t>This chart helps determine how success depends on the launch point, payload mass, and booster version categories.</a:t>
            </a:r>
            <a:endParaRPr lang="en-US" sz="2400" dirty="0">
              <a:solidFill>
                <a:schemeClr val="accent3">
                  <a:lumMod val="25000"/>
                </a:schemeClr>
              </a:solidFill>
              <a:cs typeface="Calibri" panose="020F0502020204030204"/>
            </a:endParaRPr>
          </a:p>
          <a:p>
            <a:pPr marL="0" indent="0">
              <a:buNone/>
            </a:pPr>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مربع نص 1">
            <a:extLst>
              <a:ext uri="{FF2B5EF4-FFF2-40B4-BE49-F238E27FC236}">
                <a16:creationId xmlns:a16="http://schemas.microsoft.com/office/drawing/2014/main" id="{20BB74A4-D1BA-C25E-DAEF-9D41B8066A6A}"/>
              </a:ext>
            </a:extLst>
          </p:cNvPr>
          <p:cNvSpPr txBox="1"/>
          <p:nvPr/>
        </p:nvSpPr>
        <p:spPr>
          <a:xfrm>
            <a:off x="448849" y="6116876"/>
            <a:ext cx="1774520"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3"/>
              </a:rPr>
              <a:t>Github 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buNone/>
            </a:pPr>
            <a:r>
              <a:rPr lang="en-US" sz="2200" dirty="0">
                <a:solidFill>
                  <a:schemeClr val="accent3">
                    <a:lumMod val="25000"/>
                  </a:schemeClr>
                </a:solidFill>
                <a:ea typeface="+mn-lt"/>
                <a:cs typeface="+mn-lt"/>
              </a:rPr>
              <a:t>• Perform exploratory Data Analysis</a:t>
            </a:r>
            <a:endParaRPr lang="ar-SA"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 and determine Training Labels</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Create a column for the class</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Standardize the data</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Split into training data and test</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data</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Find best Hyperparameter for SVM,</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Classification Trees and Logistic</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Regression</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 Find the method performs best</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using test data</a:t>
            </a:r>
            <a:endParaRPr lang="en-US" dirty="0">
              <a:solidFill>
                <a:schemeClr val="accent3">
                  <a:lumMod val="25000"/>
                </a:schemeClr>
              </a:solidFill>
              <a:ea typeface="+mn-lt"/>
              <a:cs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صورة 1" descr="صورة تحتوي على نص, لقطة شاشة, الخط, خط&#10;&#10;تم إنشاء الوصف تلقائياً">
            <a:extLst>
              <a:ext uri="{FF2B5EF4-FFF2-40B4-BE49-F238E27FC236}">
                <a16:creationId xmlns:a16="http://schemas.microsoft.com/office/drawing/2014/main" id="{1AB06786-19E3-3B78-E99C-370B327A4F63}"/>
              </a:ext>
            </a:extLst>
          </p:cNvPr>
          <p:cNvPicPr>
            <a:picLocks noChangeAspect="1"/>
          </p:cNvPicPr>
          <p:nvPr/>
        </p:nvPicPr>
        <p:blipFill>
          <a:blip r:embed="rId3"/>
          <a:stretch>
            <a:fillRect/>
          </a:stretch>
        </p:blipFill>
        <p:spPr>
          <a:xfrm>
            <a:off x="5271342" y="1374928"/>
            <a:ext cx="6515100" cy="44386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27004" y="1807337"/>
            <a:ext cx="5774244" cy="39076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solidFill>
                  <a:schemeClr val="accent3">
                    <a:lumMod val="25000"/>
                  </a:schemeClr>
                </a:solidFill>
                <a:latin typeface="IBM Plex Mono Text"/>
              </a:rPr>
              <a:t>The left screenshot is a preview of the </a:t>
            </a:r>
            <a:r>
              <a:rPr lang="en-US" sz="2200" err="1">
                <a:solidFill>
                  <a:schemeClr val="accent3">
                    <a:lumMod val="25000"/>
                  </a:schemeClr>
                </a:solidFill>
                <a:latin typeface="IBM Plex Mono Text"/>
              </a:rPr>
              <a:t>Dashboardwith</a:t>
            </a:r>
            <a:r>
              <a:rPr lang="en-US" sz="2200" dirty="0">
                <a:solidFill>
                  <a:schemeClr val="accent3">
                    <a:lumMod val="25000"/>
                  </a:schemeClr>
                </a:solidFill>
                <a:latin typeface="IBM Plex Mono Text"/>
              </a:rPr>
              <a:t> </a:t>
            </a:r>
            <a:r>
              <a:rPr lang="en-US" sz="2200" err="1">
                <a:solidFill>
                  <a:schemeClr val="accent3">
                    <a:lumMod val="25000"/>
                  </a:schemeClr>
                </a:solidFill>
                <a:latin typeface="IBM Plex Mono Text"/>
              </a:rPr>
              <a:t>Plotly</a:t>
            </a:r>
            <a:r>
              <a:rPr lang="en-US" sz="2200" dirty="0">
                <a:solidFill>
                  <a:schemeClr val="accent3">
                    <a:lumMod val="25000"/>
                  </a:schemeClr>
                </a:solidFill>
                <a:latin typeface="IBM Plex Mono Text"/>
              </a:rPr>
              <a:t> </a:t>
            </a:r>
            <a:r>
              <a:rPr lang="en-US" sz="2200">
                <a:solidFill>
                  <a:schemeClr val="accent3">
                    <a:lumMod val="25000"/>
                  </a:schemeClr>
                </a:solidFill>
                <a:latin typeface="IBM Plex Mono Text"/>
              </a:rPr>
              <a:t>Dash.</a:t>
            </a:r>
            <a:endParaRPr lang="en-US">
              <a:solidFill>
                <a:schemeClr val="accent3">
                  <a:lumMod val="25000"/>
                </a:schemeClr>
              </a:solidFill>
            </a:endParaRPr>
          </a:p>
          <a:p>
            <a:r>
              <a:rPr lang="en-US" sz="2200" dirty="0">
                <a:solidFill>
                  <a:schemeClr val="accent3">
                    <a:lumMod val="25000"/>
                  </a:schemeClr>
                </a:solidFill>
                <a:latin typeface="IBM Plex Mono Text"/>
              </a:rPr>
              <a:t>The results of EDA with </a:t>
            </a:r>
            <a:r>
              <a:rPr lang="en-US" sz="2200" dirty="0" err="1">
                <a:solidFill>
                  <a:schemeClr val="accent3">
                    <a:lumMod val="25000"/>
                  </a:schemeClr>
                </a:solidFill>
                <a:latin typeface="IBM Plex Mono Text"/>
              </a:rPr>
              <a:t>nvisualization</a:t>
            </a:r>
            <a:r>
              <a:rPr lang="en-US" sz="2200" dirty="0">
                <a:solidFill>
                  <a:schemeClr val="accent3">
                    <a:lumMod val="25000"/>
                  </a:schemeClr>
                </a:solidFill>
                <a:latin typeface="IBM Plex Mono Text"/>
              </a:rPr>
              <a:t>, EDA with SQL, Interactive Map with Folium, and Interactive </a:t>
            </a:r>
            <a:r>
              <a:rPr lang="en-US" sz="2200" dirty="0" err="1">
                <a:solidFill>
                  <a:schemeClr val="accent3">
                    <a:lumMod val="25000"/>
                  </a:schemeClr>
                </a:solidFill>
                <a:latin typeface="IBM Plex Mono Text"/>
              </a:rPr>
              <a:t>Dashboardwill</a:t>
            </a:r>
            <a:r>
              <a:rPr lang="en-US" sz="2200" dirty="0">
                <a:solidFill>
                  <a:schemeClr val="accent3">
                    <a:lumMod val="25000"/>
                  </a:schemeClr>
                </a:solidFill>
                <a:latin typeface="IBM Plex Mono Text"/>
              </a:rPr>
              <a:t> be shown in the next slides.</a:t>
            </a:r>
            <a:endParaRPr lang="en-US" dirty="0">
              <a:solidFill>
                <a:schemeClr val="accent3">
                  <a:lumMod val="25000"/>
                </a:schemeClr>
              </a:solidFill>
            </a:endParaRPr>
          </a:p>
          <a:p>
            <a:r>
              <a:rPr lang="en-US" sz="2200" dirty="0">
                <a:solidFill>
                  <a:schemeClr val="accent3">
                    <a:lumMod val="25000"/>
                  </a:schemeClr>
                </a:solidFill>
                <a:latin typeface="IBM Plex Mono Text"/>
              </a:rPr>
              <a:t>Comparing the accuracy of the four methods, all </a:t>
            </a:r>
            <a:r>
              <a:rPr lang="en-US" sz="2200" dirty="0" err="1">
                <a:solidFill>
                  <a:schemeClr val="accent3">
                    <a:lumMod val="25000"/>
                  </a:schemeClr>
                </a:solidFill>
                <a:latin typeface="IBM Plex Mono Text"/>
              </a:rPr>
              <a:t>returnthe</a:t>
            </a:r>
            <a:r>
              <a:rPr lang="en-US" sz="2200" dirty="0">
                <a:solidFill>
                  <a:schemeClr val="accent3">
                    <a:lumMod val="25000"/>
                  </a:schemeClr>
                </a:solidFill>
                <a:latin typeface="IBM Plex Mono Text"/>
              </a:rPr>
              <a:t> same accuracy of about 83% for test data.</a:t>
            </a:r>
            <a:endParaRPr lang="en-US" dirty="0">
              <a:solidFill>
                <a:schemeClr val="accent3">
                  <a:lumMod val="25000"/>
                </a:schemeClr>
              </a:solidFill>
              <a:latin typeface="IBM Plex Mono Tex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صورة 1" descr="صورة تحتوي على لقطة شاشة, نص, رسم بياني, الخط&#10;&#10;تم إنشاء الوصف تلقائياً">
            <a:extLst>
              <a:ext uri="{FF2B5EF4-FFF2-40B4-BE49-F238E27FC236}">
                <a16:creationId xmlns:a16="http://schemas.microsoft.com/office/drawing/2014/main" id="{A3A1A570-45ED-91CE-4C12-0BA7694DA94C}"/>
              </a:ext>
            </a:extLst>
          </p:cNvPr>
          <p:cNvPicPr>
            <a:picLocks noChangeAspect="1"/>
          </p:cNvPicPr>
          <p:nvPr/>
        </p:nvPicPr>
        <p:blipFill>
          <a:blip r:embed="rId4"/>
          <a:stretch>
            <a:fillRect/>
          </a:stretch>
        </p:blipFill>
        <p:spPr>
          <a:xfrm>
            <a:off x="6178626" y="2528948"/>
            <a:ext cx="5774674" cy="1818465"/>
          </a:xfrm>
          <a:prstGeom prst="rect">
            <a:avLst/>
          </a:prstGeom>
        </p:spPr>
      </p:pic>
      <p:pic>
        <p:nvPicPr>
          <p:cNvPr id="3" name="صورة 2" descr="صورة تحتوي على نص, لقطة شاشة, خط, الخط&#10;&#10;تم إنشاء الوصف تلقائياً">
            <a:extLst>
              <a:ext uri="{FF2B5EF4-FFF2-40B4-BE49-F238E27FC236}">
                <a16:creationId xmlns:a16="http://schemas.microsoft.com/office/drawing/2014/main" id="{F0D58F4D-D407-087C-FD01-66A3F0E64828}"/>
              </a:ext>
            </a:extLst>
          </p:cNvPr>
          <p:cNvPicPr>
            <a:picLocks noChangeAspect="1"/>
          </p:cNvPicPr>
          <p:nvPr/>
        </p:nvPicPr>
        <p:blipFill>
          <a:blip r:embed="rId5"/>
          <a:stretch>
            <a:fillRect/>
          </a:stretch>
        </p:blipFill>
        <p:spPr>
          <a:xfrm>
            <a:off x="6178625" y="4358866"/>
            <a:ext cx="5774676" cy="1674846"/>
          </a:xfrm>
          <a:prstGeom prst="rect">
            <a:avLst/>
          </a:prstGeom>
        </p:spPr>
      </p:pic>
      <p:sp>
        <p:nvSpPr>
          <p:cNvPr id="5" name="مربع نص 4">
            <a:extLst>
              <a:ext uri="{FF2B5EF4-FFF2-40B4-BE49-F238E27FC236}">
                <a16:creationId xmlns:a16="http://schemas.microsoft.com/office/drawing/2014/main" id="{7A993A1B-D38A-8FC4-8619-2DCEE9548346}"/>
              </a:ext>
            </a:extLst>
          </p:cNvPr>
          <p:cNvSpPr txBox="1"/>
          <p:nvPr/>
        </p:nvSpPr>
        <p:spPr>
          <a:xfrm>
            <a:off x="344465" y="6075122"/>
            <a:ext cx="2233808"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6"/>
              </a:rPr>
              <a:t>Github Link</a:t>
            </a:r>
            <a:endParaRPr lang="ar-SA"/>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fontScale="92500" lnSpcReduction="20000"/>
          </a:bodyPr>
          <a:lstStyle/>
          <a:p>
            <a:r>
              <a:rPr lang="en-CA" sz="2200" dirty="0">
                <a:solidFill>
                  <a:schemeClr val="accent3">
                    <a:lumMod val="25000"/>
                  </a:schemeClr>
                </a:solidFill>
                <a:ea typeface="+mn-lt"/>
                <a:cs typeface="+mn-lt"/>
              </a:rPr>
              <a:t>Class 0 (</a:t>
            </a:r>
            <a:r>
              <a:rPr lang="en-CA" sz="2200" dirty="0">
                <a:solidFill>
                  <a:srgbClr val="0070C0"/>
                </a:solidFill>
                <a:ea typeface="+mn-lt"/>
                <a:cs typeface="+mn-lt"/>
              </a:rPr>
              <a:t>blue</a:t>
            </a:r>
            <a:r>
              <a:rPr lang="en-CA" sz="2200" dirty="0">
                <a:solidFill>
                  <a:schemeClr val="accent3">
                    <a:lumMod val="25000"/>
                  </a:schemeClr>
                </a:solidFill>
                <a:ea typeface="+mn-lt"/>
                <a:cs typeface="+mn-lt"/>
              </a:rPr>
              <a:t>) represents unsuccessful launch, and Class 1</a:t>
            </a:r>
            <a:endParaRPr lang="en-CA">
              <a:solidFill>
                <a:schemeClr val="accent3">
                  <a:lumMod val="25000"/>
                </a:schemeClr>
              </a:solidFill>
              <a:cs typeface="Calibri"/>
            </a:endParaRPr>
          </a:p>
          <a:p>
            <a:r>
              <a:rPr lang="en-CA" sz="2200">
                <a:solidFill>
                  <a:schemeClr val="accent3">
                    <a:lumMod val="25000"/>
                  </a:schemeClr>
                </a:solidFill>
                <a:ea typeface="+mn-lt"/>
                <a:cs typeface="+mn-lt"/>
              </a:rPr>
              <a:t>(</a:t>
            </a:r>
            <a:r>
              <a:rPr lang="en-CA" sz="2200">
                <a:solidFill>
                  <a:srgbClr val="FFC000"/>
                </a:solidFill>
                <a:ea typeface="+mn-lt"/>
                <a:cs typeface="+mn-lt"/>
              </a:rPr>
              <a:t>orange</a:t>
            </a:r>
            <a:r>
              <a:rPr lang="en-CA" sz="2200">
                <a:solidFill>
                  <a:schemeClr val="accent3">
                    <a:lumMod val="25000"/>
                  </a:schemeClr>
                </a:solidFill>
                <a:ea typeface="+mn-lt"/>
                <a:cs typeface="+mn-lt"/>
              </a:rPr>
              <a:t>) represents successful launch.</a:t>
            </a:r>
            <a:endParaRPr lang="en-US">
              <a:solidFill>
                <a:schemeClr val="accent3">
                  <a:lumMod val="25000"/>
                </a:schemeClr>
              </a:solidFill>
              <a:ea typeface="+mn-lt"/>
              <a:cs typeface="+mn-lt"/>
            </a:endParaRPr>
          </a:p>
          <a:p>
            <a:endParaRPr lang="en-CA" sz="2200" dirty="0">
              <a:solidFill>
                <a:schemeClr val="accent3">
                  <a:lumMod val="25000"/>
                </a:schemeClr>
              </a:solidFill>
              <a:ea typeface="+mn-lt"/>
              <a:cs typeface="+mn-lt"/>
            </a:endParaRPr>
          </a:p>
          <a:p>
            <a:r>
              <a:rPr lang="en-CA" sz="2200" dirty="0">
                <a:solidFill>
                  <a:schemeClr val="accent3">
                    <a:lumMod val="25000"/>
                  </a:schemeClr>
                </a:solidFill>
                <a:ea typeface="+mn-lt"/>
                <a:cs typeface="+mn-lt"/>
              </a:rPr>
              <a:t>This figure shows that the success rate increased as the number of flights increased.</a:t>
            </a:r>
            <a:endParaRPr lang="en-US">
              <a:solidFill>
                <a:schemeClr val="accent3">
                  <a:lumMod val="25000"/>
                </a:schemeClr>
              </a:solidFill>
              <a:cs typeface="Calibri"/>
            </a:endParaRPr>
          </a:p>
          <a:p>
            <a:endParaRPr lang="en-CA" sz="2200" dirty="0">
              <a:solidFill>
                <a:schemeClr val="accent3">
                  <a:lumMod val="25000"/>
                </a:schemeClr>
              </a:solidFill>
              <a:ea typeface="+mn-lt"/>
              <a:cs typeface="+mn-lt"/>
            </a:endParaRPr>
          </a:p>
          <a:p>
            <a:r>
              <a:rPr lang="en-CA" sz="2200" dirty="0">
                <a:solidFill>
                  <a:schemeClr val="accent3">
                    <a:lumMod val="25000"/>
                  </a:schemeClr>
                </a:solidFill>
                <a:ea typeface="+mn-lt"/>
                <a:cs typeface="+mn-lt"/>
              </a:rPr>
              <a:t>As the success rate has </a:t>
            </a:r>
            <a:r>
              <a:rPr lang="en-CA" sz="2200">
                <a:solidFill>
                  <a:schemeClr val="accent3">
                    <a:lumMod val="25000"/>
                  </a:schemeClr>
                </a:solidFill>
                <a:ea typeface="+mn-lt"/>
                <a:cs typeface="+mn-lt"/>
              </a:rPr>
              <a:t>increased considerably</a:t>
            </a:r>
            <a:r>
              <a:rPr lang="en-CA" sz="2200" dirty="0">
                <a:solidFill>
                  <a:schemeClr val="accent3">
                    <a:lumMod val="25000"/>
                  </a:schemeClr>
                </a:solidFill>
                <a:ea typeface="+mn-lt"/>
                <a:cs typeface="+mn-lt"/>
              </a:rPr>
              <a:t> since the 20th flight, this point seems to be a </a:t>
            </a:r>
            <a:r>
              <a:rPr lang="en-CA" sz="2200">
                <a:solidFill>
                  <a:schemeClr val="accent3">
                    <a:lumMod val="25000"/>
                  </a:schemeClr>
                </a:solidFill>
                <a:ea typeface="+mn-lt"/>
                <a:cs typeface="+mn-lt"/>
              </a:rPr>
              <a:t>big breakthrough</a:t>
            </a:r>
            <a:r>
              <a:rPr lang="en-CA" sz="2200" dirty="0">
                <a:solidFill>
                  <a:schemeClr val="accent3">
                    <a:lumMod val="25000"/>
                  </a:schemeClr>
                </a:solidFill>
                <a:ea typeface="+mn-lt"/>
                <a:cs typeface="+mn-lt"/>
              </a:rPr>
              <a:t>.</a:t>
            </a:r>
            <a:endParaRPr lang="en-US" dirty="0">
              <a:solidFill>
                <a:schemeClr val="accent3">
                  <a:lumMod val="25000"/>
                </a:schemeClr>
              </a:solidFill>
              <a:cs typeface="Calibri" panose="020F050202020403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صورة 1" descr="صورة تحتوي على لقطة شاشة, نص, رسم بياني&#10;&#10;تم إنشاء الوصف تلقائياً">
            <a:extLst>
              <a:ext uri="{FF2B5EF4-FFF2-40B4-BE49-F238E27FC236}">
                <a16:creationId xmlns:a16="http://schemas.microsoft.com/office/drawing/2014/main" id="{3F523F7D-6793-02D6-1AE5-1677176D6048}"/>
              </a:ext>
            </a:extLst>
          </p:cNvPr>
          <p:cNvPicPr>
            <a:picLocks noChangeAspect="1"/>
          </p:cNvPicPr>
          <p:nvPr/>
        </p:nvPicPr>
        <p:blipFill>
          <a:blip r:embed="rId3"/>
          <a:stretch>
            <a:fillRect/>
          </a:stretch>
        </p:blipFill>
        <p:spPr>
          <a:xfrm>
            <a:off x="6099615" y="1402757"/>
            <a:ext cx="5133975" cy="4548245"/>
          </a:xfrm>
          <a:prstGeom prst="rect">
            <a:avLst/>
          </a:prstGeom>
        </p:spPr>
      </p:pic>
      <p:sp>
        <p:nvSpPr>
          <p:cNvPr id="6" name="مربع نص 5">
            <a:extLst>
              <a:ext uri="{FF2B5EF4-FFF2-40B4-BE49-F238E27FC236}">
                <a16:creationId xmlns:a16="http://schemas.microsoft.com/office/drawing/2014/main" id="{DEC09DF5-7B38-804D-8505-2E0F7C70DBDA}"/>
              </a:ext>
            </a:extLst>
          </p:cNvPr>
          <p:cNvSpPr txBox="1"/>
          <p:nvPr/>
        </p:nvSpPr>
        <p:spPr>
          <a:xfrm>
            <a:off x="594986" y="6231698"/>
            <a:ext cx="1523999"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endParaRPr lang="ar-SA"/>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r>
              <a:rPr lang="en-CA" sz="2200" dirty="0">
                <a:solidFill>
                  <a:schemeClr val="accent3">
                    <a:lumMod val="25000"/>
                  </a:schemeClr>
                </a:solidFill>
                <a:ea typeface="+mn-lt"/>
                <a:cs typeface="+mn-lt"/>
              </a:rPr>
              <a:t>At first glance, the larger pay load mass, the higher the rocket's success rate, but it seems difficult to make decisions based on this figure because no clear pattern can be found between successful launch and Pay Load Mass.</a:t>
            </a:r>
            <a:endParaRPr lang="en-US">
              <a:solidFill>
                <a:schemeClr val="accent3">
                  <a:lumMod val="25000"/>
                </a:schemeClr>
              </a:solidFill>
              <a:cs typeface="Calibri" panose="020F0502020204030204"/>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صورة 1" descr="صورة تحتوي على نص, لقطة شاشة, رسم بياني, خط&#10;&#10;تم إنشاء الوصف تلقائياً">
            <a:extLst>
              <a:ext uri="{FF2B5EF4-FFF2-40B4-BE49-F238E27FC236}">
                <a16:creationId xmlns:a16="http://schemas.microsoft.com/office/drawing/2014/main" id="{A744A37A-F491-FFF5-B1D2-0573F31126DC}"/>
              </a:ext>
            </a:extLst>
          </p:cNvPr>
          <p:cNvPicPr>
            <a:picLocks noChangeAspect="1"/>
          </p:cNvPicPr>
          <p:nvPr/>
        </p:nvPicPr>
        <p:blipFill>
          <a:blip r:embed="rId3"/>
          <a:stretch>
            <a:fillRect/>
          </a:stretch>
        </p:blipFill>
        <p:spPr>
          <a:xfrm>
            <a:off x="5773871" y="1256554"/>
            <a:ext cx="5124450" cy="4638675"/>
          </a:xfrm>
          <a:prstGeom prst="rect">
            <a:avLst/>
          </a:prstGeom>
        </p:spPr>
      </p:pic>
      <p:sp>
        <p:nvSpPr>
          <p:cNvPr id="6" name="مربع نص 5">
            <a:extLst>
              <a:ext uri="{FF2B5EF4-FFF2-40B4-BE49-F238E27FC236}">
                <a16:creationId xmlns:a16="http://schemas.microsoft.com/office/drawing/2014/main" id="{A891C007-AAF3-28EC-6149-DB39F4022203}"/>
              </a:ext>
            </a:extLst>
          </p:cNvPr>
          <p:cNvSpPr txBox="1"/>
          <p:nvPr/>
        </p:nvSpPr>
        <p:spPr>
          <a:xfrm>
            <a:off x="574109" y="6137753"/>
            <a:ext cx="1482246"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Orbit types SSO, HEO, GEO, and ES-L1 have the highest success rates (100%).</a:t>
            </a:r>
            <a:endParaRPr lang="en-CA" dirty="0">
              <a:solidFill>
                <a:schemeClr val="accent3">
                  <a:lumMod val="25000"/>
                </a:schemeClr>
              </a:solidFill>
              <a:cs typeface="Calibri" panose="020F0502020204030204"/>
            </a:endParaRPr>
          </a:p>
          <a:p>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On the other hand, the success rate of orbit type GTO is only 50%, and it is the lowest except for type SO, which recorded failure in a single attempt.</a:t>
            </a:r>
            <a:endParaRPr lang="en-US" dirty="0">
              <a:solidFill>
                <a:schemeClr val="accent3">
                  <a:lumMod val="25000"/>
                </a:schemeClr>
              </a:solidFill>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صورة 1" descr="صورة تحتوي على نص, لقطة شاشة, عرض, رقم&#10;&#10;تم إنشاء الوصف تلقائياً">
            <a:extLst>
              <a:ext uri="{FF2B5EF4-FFF2-40B4-BE49-F238E27FC236}">
                <a16:creationId xmlns:a16="http://schemas.microsoft.com/office/drawing/2014/main" id="{664AA2B2-DC80-604B-3389-CC01C202EB79}"/>
              </a:ext>
            </a:extLst>
          </p:cNvPr>
          <p:cNvPicPr>
            <a:picLocks noChangeAspect="1"/>
          </p:cNvPicPr>
          <p:nvPr/>
        </p:nvPicPr>
        <p:blipFill>
          <a:blip r:embed="rId3"/>
          <a:stretch>
            <a:fillRect/>
          </a:stretch>
        </p:blipFill>
        <p:spPr>
          <a:xfrm>
            <a:off x="5646948" y="1349107"/>
            <a:ext cx="5543550" cy="4343400"/>
          </a:xfrm>
          <a:prstGeom prst="rect">
            <a:avLst/>
          </a:prstGeom>
        </p:spPr>
      </p:pic>
      <p:sp>
        <p:nvSpPr>
          <p:cNvPr id="6" name="مربع نص 5">
            <a:extLst>
              <a:ext uri="{FF2B5EF4-FFF2-40B4-BE49-F238E27FC236}">
                <a16:creationId xmlns:a16="http://schemas.microsoft.com/office/drawing/2014/main" id="{ED4D1499-C4E8-F128-C95A-650A75CBBAF4}"/>
              </a:ext>
            </a:extLst>
          </p:cNvPr>
          <p:cNvSpPr txBox="1"/>
          <p:nvPr/>
        </p:nvSpPr>
        <p:spPr>
          <a:xfrm>
            <a:off x="594986" y="6127314"/>
            <a:ext cx="1523999"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fontScale="92500" lnSpcReduction="20000"/>
          </a:bodyPr>
          <a:lstStyle/>
          <a:p>
            <a:r>
              <a:rPr lang="en-US" sz="2200" dirty="0">
                <a:solidFill>
                  <a:schemeClr val="accent3">
                    <a:lumMod val="25000"/>
                  </a:schemeClr>
                </a:solidFill>
                <a:ea typeface="+mn-lt"/>
                <a:cs typeface="+mn-lt"/>
              </a:rPr>
              <a:t>In most cases, the launch outcome seems to be correlated with the flight number.</a:t>
            </a:r>
            <a:endParaRPr lang="en-US">
              <a:solidFill>
                <a:schemeClr val="accent3">
                  <a:lumMod val="25000"/>
                </a:schemeClr>
              </a:solidFill>
              <a:ea typeface="+mn-lt"/>
              <a:cs typeface="+mn-lt"/>
            </a:endParaRPr>
          </a:p>
          <a:p>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On the other hand, in GTO orbit, there seems to be no relationship between flight numbers and success rate.</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SpaceX starts with LEO with a </a:t>
            </a:r>
            <a:r>
              <a:rPr lang="en-US" sz="2200">
                <a:solidFill>
                  <a:schemeClr val="accent3">
                    <a:lumMod val="25000"/>
                  </a:schemeClr>
                </a:solidFill>
                <a:ea typeface="+mn-lt"/>
                <a:cs typeface="+mn-lt"/>
              </a:rPr>
              <a:t>moderate success rate, and it seems that VLEO, which has a high success</a:t>
            </a:r>
            <a:r>
              <a:rPr lang="en-US" sz="2200" dirty="0">
                <a:solidFill>
                  <a:schemeClr val="accent3">
                    <a:lumMod val="25000"/>
                  </a:schemeClr>
                </a:solidFill>
                <a:ea typeface="+mn-lt"/>
                <a:cs typeface="+mn-lt"/>
              </a:rPr>
              <a:t> </a:t>
            </a:r>
            <a:r>
              <a:rPr lang="en-US" sz="2200">
                <a:solidFill>
                  <a:schemeClr val="accent3">
                    <a:lumMod val="25000"/>
                  </a:schemeClr>
                </a:solidFill>
                <a:ea typeface="+mn-lt"/>
                <a:cs typeface="+mn-lt"/>
              </a:rPr>
              <a:t>rate, is used the most in recent</a:t>
            </a:r>
            <a:r>
              <a:rPr lang="en-US" sz="2200" dirty="0">
                <a:solidFill>
                  <a:schemeClr val="accent3">
                    <a:lumMod val="25000"/>
                  </a:schemeClr>
                </a:solidFill>
                <a:ea typeface="+mn-lt"/>
                <a:cs typeface="+mn-lt"/>
              </a:rPr>
              <a:t> launches.</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صورة 1" descr="صورة تحتوي على نص, لقطة شاشة, رقم, رسم بياني&#10;&#10;تم إنشاء الوصف تلقائياً">
            <a:extLst>
              <a:ext uri="{FF2B5EF4-FFF2-40B4-BE49-F238E27FC236}">
                <a16:creationId xmlns:a16="http://schemas.microsoft.com/office/drawing/2014/main" id="{CCD87BDB-E7D8-ED5D-2EEC-8F55C708E5AB}"/>
              </a:ext>
            </a:extLst>
          </p:cNvPr>
          <p:cNvPicPr>
            <a:picLocks noChangeAspect="1"/>
          </p:cNvPicPr>
          <p:nvPr/>
        </p:nvPicPr>
        <p:blipFill>
          <a:blip r:embed="rId3"/>
          <a:stretch>
            <a:fillRect/>
          </a:stretch>
        </p:blipFill>
        <p:spPr>
          <a:xfrm>
            <a:off x="6089401" y="1371141"/>
            <a:ext cx="5191125" cy="4648200"/>
          </a:xfrm>
          <a:prstGeom prst="rect">
            <a:avLst/>
          </a:prstGeom>
        </p:spPr>
      </p:pic>
      <p:sp>
        <p:nvSpPr>
          <p:cNvPr id="6" name="مربع نص 5">
            <a:extLst>
              <a:ext uri="{FF2B5EF4-FFF2-40B4-BE49-F238E27FC236}">
                <a16:creationId xmlns:a16="http://schemas.microsoft.com/office/drawing/2014/main" id="{9361D031-CF69-33B8-A212-9F6725ECC675}"/>
              </a:ext>
            </a:extLst>
          </p:cNvPr>
          <p:cNvSpPr txBox="1"/>
          <p:nvPr/>
        </p:nvSpPr>
        <p:spPr>
          <a:xfrm>
            <a:off x="532355" y="6388274"/>
            <a:ext cx="1743205"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endParaRPr lang="ar-SA"/>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With heavy payloads the successful landing or positive landing rate are more for LEO and ISS.</a:t>
            </a:r>
            <a:endParaRPr lang="en-US">
              <a:solidFill>
                <a:schemeClr val="accent3">
                  <a:lumMod val="25000"/>
                </a:schemeClr>
              </a:solidFill>
              <a:ea typeface="+mn-lt"/>
              <a:cs typeface="+mn-lt"/>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However, in the case of GTO, it is hard to distinguish between the positive landing rate and the negative landing because they are all gathered together.</a:t>
            </a:r>
            <a:endParaRPr lang="en-US">
              <a:solidFill>
                <a:schemeClr val="accent3">
                  <a:lumMod val="25000"/>
                </a:schemeClr>
              </a:solidFill>
              <a:cs typeface="Calibr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صورة 1" descr="صورة تحتوي على نص, لقطة شاشة, رسم بياني, الخط&#10;&#10;تم إنشاء الوصف تلقائياً">
            <a:extLst>
              <a:ext uri="{FF2B5EF4-FFF2-40B4-BE49-F238E27FC236}">
                <a16:creationId xmlns:a16="http://schemas.microsoft.com/office/drawing/2014/main" id="{AA6D0C95-887F-C4A6-9342-FBEB7522EDA0}"/>
              </a:ext>
            </a:extLst>
          </p:cNvPr>
          <p:cNvPicPr>
            <a:picLocks noChangeAspect="1"/>
          </p:cNvPicPr>
          <p:nvPr/>
        </p:nvPicPr>
        <p:blipFill>
          <a:blip r:embed="rId3"/>
          <a:stretch>
            <a:fillRect/>
          </a:stretch>
        </p:blipFill>
        <p:spPr>
          <a:xfrm>
            <a:off x="6025481" y="1389847"/>
            <a:ext cx="5172075" cy="4629150"/>
          </a:xfrm>
          <a:prstGeom prst="rect">
            <a:avLst/>
          </a:prstGeom>
        </p:spPr>
      </p:pic>
      <p:sp>
        <p:nvSpPr>
          <p:cNvPr id="6" name="مربع نص 5">
            <a:extLst>
              <a:ext uri="{FF2B5EF4-FFF2-40B4-BE49-F238E27FC236}">
                <a16:creationId xmlns:a16="http://schemas.microsoft.com/office/drawing/2014/main" id="{1C122577-8AF3-9208-83D9-087DA635616A}"/>
              </a:ext>
            </a:extLst>
          </p:cNvPr>
          <p:cNvSpPr txBox="1"/>
          <p:nvPr/>
        </p:nvSpPr>
        <p:spPr>
          <a:xfrm>
            <a:off x="668054" y="6085561"/>
            <a:ext cx="1858027"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endParaRPr lang="ar-SA"/>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Since 2013, the success rate has continued to increase until 2017.</a:t>
            </a:r>
            <a:endParaRPr lang="en-US">
              <a:solidFill>
                <a:schemeClr val="accent3">
                  <a:lumMod val="25000"/>
                </a:schemeClr>
              </a:solidFill>
              <a:cs typeface="Calibri"/>
            </a:endParaRPr>
          </a:p>
          <a:p>
            <a:pPr marL="0" indent="0">
              <a:buNone/>
            </a:pPr>
            <a:endParaRPr lang="en-US" sz="2200" dirty="0">
              <a:solidFill>
                <a:schemeClr val="accent3">
                  <a:lumMod val="25000"/>
                </a:schemeClr>
              </a:solidFill>
              <a:ea typeface="+mn-lt"/>
              <a:cs typeface="+mn-lt"/>
            </a:endParaRPr>
          </a:p>
          <a:p>
            <a:pPr marL="0" indent="0">
              <a:buNone/>
            </a:pPr>
            <a:r>
              <a:rPr lang="en-US" sz="2200">
                <a:solidFill>
                  <a:schemeClr val="accent3">
                    <a:lumMod val="25000"/>
                  </a:schemeClr>
                </a:solidFill>
                <a:ea typeface="+mn-lt"/>
                <a:cs typeface="+mn-lt"/>
              </a:rPr>
              <a:t>• The rate decreased slightly in 2018.</a:t>
            </a:r>
            <a:endParaRPr lang="en-US">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Recently, it has shown a success rate of about 80%.</a:t>
            </a:r>
            <a:endParaRPr lang="en-US" dirty="0">
              <a:solidFill>
                <a:schemeClr val="accent3">
                  <a:lumMod val="25000"/>
                </a:schemeClr>
              </a:solidFill>
              <a:cs typeface="Calibri" panose="020F0502020204030204"/>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صورة 1" descr="صورة تحتوي على نص, رسم بياني, خط, تخطيط&#10;&#10;تم إنشاء الوصف تلقائياً">
            <a:extLst>
              <a:ext uri="{FF2B5EF4-FFF2-40B4-BE49-F238E27FC236}">
                <a16:creationId xmlns:a16="http://schemas.microsoft.com/office/drawing/2014/main" id="{69B106CF-8413-33D3-9FD0-F1C27C35E593}"/>
              </a:ext>
            </a:extLst>
          </p:cNvPr>
          <p:cNvPicPr>
            <a:picLocks noChangeAspect="1"/>
          </p:cNvPicPr>
          <p:nvPr/>
        </p:nvPicPr>
        <p:blipFill>
          <a:blip r:embed="rId3"/>
          <a:stretch>
            <a:fillRect/>
          </a:stretch>
        </p:blipFill>
        <p:spPr>
          <a:xfrm>
            <a:off x="6039502" y="1406373"/>
            <a:ext cx="5353050" cy="4295775"/>
          </a:xfrm>
          <a:prstGeom prst="rect">
            <a:avLst/>
          </a:prstGeom>
        </p:spPr>
      </p:pic>
      <p:sp>
        <p:nvSpPr>
          <p:cNvPr id="6" name="مربع نص 5">
            <a:extLst>
              <a:ext uri="{FF2B5EF4-FFF2-40B4-BE49-F238E27FC236}">
                <a16:creationId xmlns:a16="http://schemas.microsoft.com/office/drawing/2014/main" id="{12158232-A3F7-79B1-FE79-54934B461BA1}"/>
              </a:ext>
            </a:extLst>
          </p:cNvPr>
          <p:cNvSpPr txBox="1"/>
          <p:nvPr/>
        </p:nvSpPr>
        <p:spPr>
          <a:xfrm>
            <a:off x="521917" y="6304767"/>
            <a:ext cx="1503123"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ar-SA" dirty="0">
                <a:cs typeface="Arial"/>
                <a:hlinkClick r:id="rId4"/>
              </a:rPr>
              <a:t>Github Link</a:t>
            </a:r>
            <a:endParaRPr lang="ar-SA"/>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When the SQL DISTINCT clause is used in the query, only unique values are displayed in the </a:t>
            </a:r>
            <a:r>
              <a:rPr lang="en-US" sz="2200" dirty="0" err="1">
                <a:solidFill>
                  <a:schemeClr val="accent3">
                    <a:lumMod val="25000"/>
                  </a:schemeClr>
                </a:solidFill>
                <a:ea typeface="+mn-lt"/>
                <a:cs typeface="+mn-lt"/>
              </a:rPr>
              <a:t>Launch_Site</a:t>
            </a:r>
            <a:r>
              <a:rPr lang="en-US" sz="2200" dirty="0">
                <a:solidFill>
                  <a:schemeClr val="accent3">
                    <a:lumMod val="25000"/>
                  </a:schemeClr>
                </a:solidFill>
                <a:ea typeface="+mn-lt"/>
                <a:cs typeface="+mn-lt"/>
              </a:rPr>
              <a:t> column from the SpaceX table.</a:t>
            </a:r>
            <a:endParaRPr lang="en-US">
              <a:solidFill>
                <a:schemeClr val="accent3">
                  <a:lumMod val="25000"/>
                </a:schemeClr>
              </a:solidFill>
              <a:cs typeface="Calibri" panose="020F0502020204030204"/>
            </a:endParaRPr>
          </a:p>
          <a:p>
            <a:endParaRPr lang="en-US" sz="2200" dirty="0">
              <a:solidFill>
                <a:schemeClr val="accent3">
                  <a:lumMod val="25000"/>
                </a:schemeClr>
              </a:solidFill>
              <a:ea typeface="+mn-lt"/>
              <a:cs typeface="+mn-lt"/>
            </a:endParaRPr>
          </a:p>
          <a:p>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There are four unique launch sites: </a:t>
            </a:r>
            <a:endParaRPr lang="en-US"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CCAFS LC-40, CCAFS SLC-40,</a:t>
            </a:r>
            <a:endParaRPr lang="en-US" dirty="0">
              <a:solidFill>
                <a:schemeClr val="accent3">
                  <a:lumMod val="25000"/>
                </a:schemeClr>
              </a:solidFill>
              <a:ea typeface="+mn-lt"/>
              <a:cs typeface="+mn-lt"/>
            </a:endParaRPr>
          </a:p>
          <a:p>
            <a:pPr marL="0" indent="0">
              <a:lnSpc>
                <a:spcPct val="100000"/>
              </a:lnSpc>
              <a:spcBef>
                <a:spcPts val="1400"/>
              </a:spcBef>
              <a:buNone/>
            </a:pPr>
            <a:r>
              <a:rPr lang="en-US" sz="2200" dirty="0">
                <a:solidFill>
                  <a:schemeClr val="accent3">
                    <a:lumMod val="25000"/>
                  </a:schemeClr>
                </a:solidFill>
                <a:ea typeface="+mn-lt"/>
                <a:cs typeface="+mn-lt"/>
              </a:rPr>
              <a:t>KSC LC-39A, VAFB SLC-4E</a:t>
            </a:r>
            <a:endParaRPr lang="en-US"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صورة 1" descr="صورة تحتوي على نص, لقطة شاشة, الخط&#10;&#10;تم إنشاء الوصف تلقائياً">
            <a:extLst>
              <a:ext uri="{FF2B5EF4-FFF2-40B4-BE49-F238E27FC236}">
                <a16:creationId xmlns:a16="http://schemas.microsoft.com/office/drawing/2014/main" id="{A54AC800-819B-DDA6-DD1D-0EE0934A2268}"/>
              </a:ext>
            </a:extLst>
          </p:cNvPr>
          <p:cNvPicPr>
            <a:picLocks noChangeAspect="1"/>
          </p:cNvPicPr>
          <p:nvPr/>
        </p:nvPicPr>
        <p:blipFill>
          <a:blip r:embed="rId3"/>
          <a:stretch>
            <a:fillRect/>
          </a:stretch>
        </p:blipFill>
        <p:spPr>
          <a:xfrm>
            <a:off x="6425135" y="2714690"/>
            <a:ext cx="5041073" cy="28273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Only five records of the </a:t>
            </a:r>
            <a:r>
              <a:rPr lang="en-US" sz="2200" dirty="0" err="1">
                <a:solidFill>
                  <a:schemeClr val="accent3">
                    <a:lumMod val="25000"/>
                  </a:schemeClr>
                </a:solidFill>
                <a:ea typeface="+mn-lt"/>
                <a:cs typeface="+mn-lt"/>
              </a:rPr>
              <a:t>SpaceXtable</a:t>
            </a:r>
            <a:r>
              <a:rPr lang="en-US" sz="2200" dirty="0">
                <a:solidFill>
                  <a:schemeClr val="accent3">
                    <a:lumMod val="25000"/>
                  </a:schemeClr>
                </a:solidFill>
                <a:ea typeface="+mn-lt"/>
                <a:cs typeface="+mn-lt"/>
              </a:rPr>
              <a:t> were displayed using LIMIT 5 clause in the query.</a:t>
            </a:r>
            <a:endParaRPr lang="en-US" dirty="0">
              <a:solidFill>
                <a:schemeClr val="accent3">
                  <a:lumMod val="25000"/>
                </a:schemeClr>
              </a:solidFill>
            </a:endParaRPr>
          </a:p>
          <a:p>
            <a:pPr marL="0" indent="0">
              <a:buNone/>
            </a:pPr>
            <a:r>
              <a:rPr lang="en-US" sz="2200" dirty="0">
                <a:solidFill>
                  <a:schemeClr val="accent3">
                    <a:lumMod val="25000"/>
                  </a:schemeClr>
                </a:solidFill>
                <a:ea typeface="+mn-lt"/>
                <a:cs typeface="+mn-lt"/>
              </a:rPr>
              <a:t>• Using the LIKE operator and the percent sign (%) together, the </a:t>
            </a:r>
            <a:r>
              <a:rPr lang="en-US" sz="2200" dirty="0" err="1">
                <a:solidFill>
                  <a:schemeClr val="accent3">
                    <a:lumMod val="25000"/>
                  </a:schemeClr>
                </a:solidFill>
                <a:ea typeface="+mn-lt"/>
                <a:cs typeface="+mn-lt"/>
              </a:rPr>
              <a:t>Launch_Site</a:t>
            </a:r>
            <a:r>
              <a:rPr lang="en-US" sz="2200" dirty="0">
                <a:solidFill>
                  <a:schemeClr val="accent3">
                    <a:lumMod val="25000"/>
                  </a:schemeClr>
                </a:solidFill>
                <a:ea typeface="+mn-lt"/>
                <a:cs typeface="+mn-lt"/>
              </a:rPr>
              <a:t> name starting </a:t>
            </a:r>
            <a:r>
              <a:rPr lang="en-US" sz="2200" dirty="0" err="1">
                <a:solidFill>
                  <a:schemeClr val="accent3">
                    <a:lumMod val="25000"/>
                  </a:schemeClr>
                </a:solidFill>
                <a:ea typeface="+mn-lt"/>
                <a:cs typeface="+mn-lt"/>
              </a:rPr>
              <a:t>withCAA</a:t>
            </a:r>
            <a:r>
              <a:rPr lang="en-US" sz="2200" dirty="0">
                <a:solidFill>
                  <a:schemeClr val="accent3">
                    <a:lumMod val="25000"/>
                  </a:schemeClr>
                </a:solidFill>
                <a:ea typeface="+mn-lt"/>
                <a:cs typeface="+mn-lt"/>
              </a:rPr>
              <a:t> could be called.</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صورة 1" descr="صورة تحتوي على نص, لقطة شاشة, برمجيات, الخط&#10;&#10;تم إنشاء الوصف تلقائياً">
            <a:extLst>
              <a:ext uri="{FF2B5EF4-FFF2-40B4-BE49-F238E27FC236}">
                <a16:creationId xmlns:a16="http://schemas.microsoft.com/office/drawing/2014/main" id="{7E6753CE-68E5-B430-8F3E-EFC00E3216D4}"/>
              </a:ext>
            </a:extLst>
          </p:cNvPr>
          <p:cNvPicPr>
            <a:picLocks noChangeAspect="1"/>
          </p:cNvPicPr>
          <p:nvPr/>
        </p:nvPicPr>
        <p:blipFill>
          <a:blip r:embed="rId3"/>
          <a:stretch>
            <a:fillRect/>
          </a:stretch>
        </p:blipFill>
        <p:spPr>
          <a:xfrm>
            <a:off x="4515241" y="3323377"/>
            <a:ext cx="6000750" cy="26955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Using the SUM() function to calculate the sum of column PAYLOAD_MASS__KG_.</a:t>
            </a:r>
            <a:endParaRPr lang="en-US" dirty="0">
              <a:solidFill>
                <a:schemeClr val="accent3">
                  <a:lumMod val="25000"/>
                </a:schemeClr>
              </a:solidFill>
              <a:cs typeface="Calibri" panose="020F0502020204030204"/>
            </a:endParaRPr>
          </a:p>
          <a:p>
            <a:endParaRPr lang="en-US" sz="2200" dirty="0">
              <a:solidFill>
                <a:schemeClr val="accent3">
                  <a:lumMod val="25000"/>
                </a:schemeClr>
              </a:solidFill>
              <a:ea typeface="+mn-lt"/>
              <a:cs typeface="+mn-lt"/>
            </a:endParaRPr>
          </a:p>
          <a:p>
            <a:r>
              <a:rPr lang="en-US" sz="2200" dirty="0">
                <a:solidFill>
                  <a:schemeClr val="accent3">
                    <a:lumMod val="25000"/>
                  </a:schemeClr>
                </a:solidFill>
                <a:ea typeface="+mn-lt"/>
                <a:cs typeface="+mn-lt"/>
              </a:rPr>
              <a:t>In the WHERE clause, filter the dataset to perform calculations only if Customer is NASA (CRS).</a:t>
            </a:r>
            <a:endParaRPr lang="en-US">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صورة 1" descr="صورة تحتوي على نص, لقطة شاشة, الخط&#10;&#10;تم إنشاء الوصف تلقائياً">
            <a:extLst>
              <a:ext uri="{FF2B5EF4-FFF2-40B4-BE49-F238E27FC236}">
                <a16:creationId xmlns:a16="http://schemas.microsoft.com/office/drawing/2014/main" id="{B436E968-8F17-2CC2-E4EA-95A1AFAC7BCA}"/>
              </a:ext>
            </a:extLst>
          </p:cNvPr>
          <p:cNvPicPr>
            <a:picLocks noChangeAspect="1"/>
          </p:cNvPicPr>
          <p:nvPr/>
        </p:nvPicPr>
        <p:blipFill>
          <a:blip r:embed="rId3"/>
          <a:stretch>
            <a:fillRect/>
          </a:stretch>
        </p:blipFill>
        <p:spPr>
          <a:xfrm>
            <a:off x="3205293" y="3658252"/>
            <a:ext cx="6355523" cy="211976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Using the AVG() function to calculate the average value of column PAYLOAD_MASS__KG_.</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In the WHERE clause, filter </a:t>
            </a:r>
            <a:r>
              <a:rPr lang="en-US" sz="2200" dirty="0" err="1">
                <a:solidFill>
                  <a:schemeClr val="accent3">
                    <a:lumMod val="25000"/>
                  </a:schemeClr>
                </a:solidFill>
                <a:ea typeface="+mn-lt"/>
                <a:cs typeface="+mn-lt"/>
              </a:rPr>
              <a:t>thedataset</a:t>
            </a:r>
            <a:r>
              <a:rPr lang="en-US" sz="2200" dirty="0">
                <a:solidFill>
                  <a:schemeClr val="accent3">
                    <a:lumMod val="25000"/>
                  </a:schemeClr>
                </a:solidFill>
                <a:ea typeface="+mn-lt"/>
                <a:cs typeface="+mn-lt"/>
              </a:rPr>
              <a:t> to perform calculations only if </a:t>
            </a:r>
            <a:r>
              <a:rPr lang="en-US" sz="2200" dirty="0" err="1">
                <a:solidFill>
                  <a:schemeClr val="accent3">
                    <a:lumMod val="25000"/>
                  </a:schemeClr>
                </a:solidFill>
                <a:ea typeface="+mn-lt"/>
                <a:cs typeface="+mn-lt"/>
              </a:rPr>
              <a:t>Booster_version</a:t>
            </a:r>
            <a:r>
              <a:rPr lang="en-US" sz="2200" dirty="0">
                <a:solidFill>
                  <a:schemeClr val="accent3">
                    <a:lumMod val="25000"/>
                  </a:schemeClr>
                </a:solidFill>
                <a:ea typeface="+mn-lt"/>
                <a:cs typeface="+mn-lt"/>
              </a:rPr>
              <a:t> is F9 v1.1.</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صورة 1" descr="صورة تحتوي على نص, لقطة شاشة, الخط, برمجيات&#10;&#10;تم إنشاء الوصف تلقائياً">
            <a:extLst>
              <a:ext uri="{FF2B5EF4-FFF2-40B4-BE49-F238E27FC236}">
                <a16:creationId xmlns:a16="http://schemas.microsoft.com/office/drawing/2014/main" id="{F1D50AA5-9664-22ED-F27E-379D20AEDC54}"/>
              </a:ext>
            </a:extLst>
          </p:cNvPr>
          <p:cNvPicPr>
            <a:picLocks noChangeAspect="1"/>
          </p:cNvPicPr>
          <p:nvPr/>
        </p:nvPicPr>
        <p:blipFill>
          <a:blip r:embed="rId3"/>
          <a:stretch>
            <a:fillRect/>
          </a:stretch>
        </p:blipFill>
        <p:spPr>
          <a:xfrm>
            <a:off x="4251478" y="3598557"/>
            <a:ext cx="6486525" cy="24374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Using the MIN() function to find out the earliest date in the column DATE.</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In the WHERE clause, filter the dataset to perform a search only if </a:t>
            </a:r>
            <a:r>
              <a:rPr lang="en-US" sz="2200" dirty="0" err="1">
                <a:solidFill>
                  <a:schemeClr val="accent3">
                    <a:lumMod val="25000"/>
                  </a:schemeClr>
                </a:solidFill>
                <a:ea typeface="+mn-lt"/>
                <a:cs typeface="+mn-lt"/>
              </a:rPr>
              <a:t>Landing__outcome</a:t>
            </a:r>
            <a:r>
              <a:rPr lang="en-US" sz="2200" dirty="0">
                <a:solidFill>
                  <a:schemeClr val="accent3">
                    <a:lumMod val="25000"/>
                  </a:schemeClr>
                </a:solidFill>
                <a:ea typeface="+mn-lt"/>
                <a:cs typeface="+mn-lt"/>
              </a:rPr>
              <a:t> is Success (ground pad).</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صورة 1" descr="صورة تحتوي على نص, لقطة شاشة, الخط, برمجيات&#10;&#10;تم إنشاء الوصف تلقائياً">
            <a:extLst>
              <a:ext uri="{FF2B5EF4-FFF2-40B4-BE49-F238E27FC236}">
                <a16:creationId xmlns:a16="http://schemas.microsoft.com/office/drawing/2014/main" id="{402DAD62-B7D2-97DB-C8D2-7BCAF5ADFA81}"/>
              </a:ext>
            </a:extLst>
          </p:cNvPr>
          <p:cNvPicPr>
            <a:picLocks noChangeAspect="1"/>
          </p:cNvPicPr>
          <p:nvPr/>
        </p:nvPicPr>
        <p:blipFill>
          <a:blip r:embed="rId3"/>
          <a:stretch>
            <a:fillRect/>
          </a:stretch>
        </p:blipFill>
        <p:spPr>
          <a:xfrm>
            <a:off x="4652898" y="3724732"/>
            <a:ext cx="6477000" cy="19763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776"/>
            <a:ext cx="9745589" cy="4351338"/>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In the WHERE clause, filter the dataset to perform a</a:t>
            </a: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ea typeface="+mn-lt"/>
                <a:cs typeface="+mn-lt"/>
              </a:rPr>
              <a:t>search if </a:t>
            </a:r>
            <a:r>
              <a:rPr lang="en-US" sz="2200" dirty="0" err="1">
                <a:solidFill>
                  <a:schemeClr val="accent3">
                    <a:lumMod val="25000"/>
                  </a:schemeClr>
                </a:solidFill>
                <a:ea typeface="+mn-lt"/>
                <a:cs typeface="+mn-lt"/>
              </a:rPr>
              <a:t>Landing__outcome</a:t>
            </a:r>
            <a:r>
              <a:rPr lang="en-US" sz="2200" dirty="0">
                <a:solidFill>
                  <a:schemeClr val="accent3">
                    <a:lumMod val="25000"/>
                  </a:schemeClr>
                </a:solidFill>
                <a:ea typeface="+mn-lt"/>
                <a:cs typeface="+mn-lt"/>
              </a:rPr>
              <a:t> is Success (drone</a:t>
            </a:r>
            <a:endParaRPr lang="en-US"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ship). </a:t>
            </a:r>
            <a:endParaRPr lang="en-US"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Using the AND operator to display a record if</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additional condition PAYLOAD_MASS__KG_ is between 4000 and 6000.</a:t>
            </a:r>
            <a:endParaRPr lang="en-US" dirty="0">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صورة 1" descr="صورة تحتوي على نص, لقطة شاشة, برمجيات, برامج الوسائط المتعددة&#10;&#10;تم إنشاء الوصف تلقائياً">
            <a:extLst>
              <a:ext uri="{FF2B5EF4-FFF2-40B4-BE49-F238E27FC236}">
                <a16:creationId xmlns:a16="http://schemas.microsoft.com/office/drawing/2014/main" id="{DB6F7AAA-2C77-F234-BD74-29B3848449E5}"/>
              </a:ext>
            </a:extLst>
          </p:cNvPr>
          <p:cNvPicPr>
            <a:picLocks noChangeAspect="1"/>
          </p:cNvPicPr>
          <p:nvPr/>
        </p:nvPicPr>
        <p:blipFill>
          <a:blip r:embed="rId3"/>
          <a:stretch>
            <a:fillRect/>
          </a:stretch>
        </p:blipFill>
        <p:spPr>
          <a:xfrm>
            <a:off x="230687" y="3549564"/>
            <a:ext cx="10812050" cy="25146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6226"/>
            <a:ext cx="7754441" cy="55201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a:buChar char="o"/>
            </a:pPr>
            <a:r>
              <a:rPr lang="en-US" sz="1800" dirty="0">
                <a:solidFill>
                  <a:schemeClr val="accent3">
                    <a:lumMod val="25000"/>
                  </a:schemeClr>
                </a:solidFill>
                <a:latin typeface="Abadi"/>
              </a:rPr>
              <a:t>Data Collection</a:t>
            </a:r>
          </a:p>
          <a:p>
            <a:pPr lvl="1">
              <a:lnSpc>
                <a:spcPct val="100000"/>
              </a:lnSpc>
              <a:spcBef>
                <a:spcPts val="1400"/>
              </a:spcBef>
              <a:buFont typeface="Courier New"/>
              <a:buChar char="o"/>
            </a:pPr>
            <a:r>
              <a:rPr lang="en-US" sz="1800" dirty="0">
                <a:solidFill>
                  <a:schemeClr val="accent3">
                    <a:lumMod val="25000"/>
                  </a:schemeClr>
                </a:solidFill>
                <a:latin typeface="Abadi"/>
              </a:rPr>
              <a:t>Data wrangling</a:t>
            </a:r>
          </a:p>
          <a:p>
            <a:pPr lvl="1">
              <a:lnSpc>
                <a:spcPct val="100000"/>
              </a:lnSpc>
              <a:spcBef>
                <a:spcPts val="1400"/>
              </a:spcBef>
              <a:buFont typeface="Courier New"/>
              <a:buChar char="o"/>
            </a:pPr>
            <a:r>
              <a:rPr lang="en-US" sz="1800" dirty="0">
                <a:solidFill>
                  <a:schemeClr val="accent3">
                    <a:lumMod val="25000"/>
                  </a:schemeClr>
                </a:solidFill>
                <a:latin typeface="Abadi"/>
              </a:rPr>
              <a:t>EDA with data visualization</a:t>
            </a:r>
          </a:p>
          <a:p>
            <a:pPr lvl="1">
              <a:lnSpc>
                <a:spcPct val="100000"/>
              </a:lnSpc>
              <a:spcBef>
                <a:spcPts val="1400"/>
              </a:spcBef>
              <a:buFont typeface="Courier New"/>
              <a:buChar char="o"/>
            </a:pPr>
            <a:r>
              <a:rPr lang="en-US" sz="1800" dirty="0">
                <a:solidFill>
                  <a:schemeClr val="accent3">
                    <a:lumMod val="25000"/>
                  </a:schemeClr>
                </a:solidFill>
                <a:latin typeface="Abadi"/>
              </a:rPr>
              <a:t>EDA with SQL</a:t>
            </a:r>
          </a:p>
          <a:p>
            <a:pPr lvl="1">
              <a:lnSpc>
                <a:spcPct val="100000"/>
              </a:lnSpc>
              <a:spcBef>
                <a:spcPts val="1400"/>
              </a:spcBef>
              <a:buFont typeface="Courier New"/>
              <a:buChar char="o"/>
            </a:pPr>
            <a:r>
              <a:rPr lang="en-US" sz="1800" dirty="0">
                <a:solidFill>
                  <a:schemeClr val="accent3">
                    <a:lumMod val="25000"/>
                  </a:schemeClr>
                </a:solidFill>
                <a:latin typeface="Abadi"/>
              </a:rPr>
              <a:t>Interactive map with folium</a:t>
            </a:r>
          </a:p>
          <a:p>
            <a:pPr lvl="1">
              <a:lnSpc>
                <a:spcPct val="100000"/>
              </a:lnSpc>
              <a:spcBef>
                <a:spcPts val="1400"/>
              </a:spcBef>
              <a:buFont typeface="Courier New"/>
              <a:buChar char="o"/>
            </a:pPr>
            <a:r>
              <a:rPr lang="en-US" sz="1800" dirty="0">
                <a:solidFill>
                  <a:schemeClr val="accent3">
                    <a:lumMod val="25000"/>
                  </a:schemeClr>
                </a:solidFill>
                <a:latin typeface="Abadi"/>
              </a:rPr>
              <a:t>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1400"/>
              </a:spcBef>
              <a:buFont typeface="Courier New"/>
              <a:buChar char="o"/>
            </a:pPr>
            <a:r>
              <a:rPr lang="en-US" sz="1800" dirty="0">
                <a:solidFill>
                  <a:schemeClr val="accent3">
                    <a:lumMod val="25000"/>
                  </a:schemeClr>
                </a:solidFill>
                <a:latin typeface="Abadi"/>
              </a:rPr>
              <a:t>Predictive analysis - Classification</a:t>
            </a:r>
          </a:p>
          <a:p>
            <a:pPr>
              <a:lnSpc>
                <a:spcPct val="100000"/>
              </a:lnSpc>
              <a:spcBef>
                <a:spcPts val="1400"/>
              </a:spcBef>
            </a:pPr>
            <a:r>
              <a:rPr lang="en-US" sz="2200" dirty="0">
                <a:solidFill>
                  <a:schemeClr val="accent3">
                    <a:lumMod val="25000"/>
                  </a:schemeClr>
                </a:solidFill>
                <a:latin typeface="Abadi"/>
              </a:rPr>
              <a:t>Summary of all results </a:t>
            </a:r>
            <a:endParaRPr lang="en-US" sz="1400">
              <a:solidFill>
                <a:schemeClr val="accent3">
                  <a:lumMod val="25000"/>
                </a:schemeClr>
              </a:solidFill>
              <a:latin typeface="Abadi" panose="020B0604020104020204" pitchFamily="34" charset="0"/>
            </a:endParaRPr>
          </a:p>
          <a:p>
            <a:pPr lvl="1">
              <a:lnSpc>
                <a:spcPct val="100000"/>
              </a:lnSpc>
              <a:spcBef>
                <a:spcPts val="1400"/>
              </a:spcBef>
              <a:buFont typeface="Courier New"/>
              <a:buChar char="o"/>
            </a:pPr>
            <a:r>
              <a:rPr lang="en-US" sz="1800" dirty="0">
                <a:solidFill>
                  <a:schemeClr val="accent3">
                    <a:lumMod val="25000"/>
                  </a:schemeClr>
                </a:solidFill>
                <a:latin typeface="IBM Plex Mono Text"/>
              </a:rPr>
              <a:t>Exploratory data analysis results</a:t>
            </a:r>
            <a:endParaRPr lang="en-US" sz="1800">
              <a:solidFill>
                <a:schemeClr val="accent3">
                  <a:lumMod val="25000"/>
                </a:schemeClr>
              </a:solidFill>
              <a:latin typeface="Abadi" panose="020B0604020104020204" pitchFamily="34" charset="0"/>
            </a:endParaRPr>
          </a:p>
          <a:p>
            <a:pPr marL="457200" lvl="1" indent="0">
              <a:buNone/>
            </a:pPr>
            <a:r>
              <a:rPr lang="en-US" sz="1800" dirty="0">
                <a:solidFill>
                  <a:schemeClr val="accent3">
                    <a:lumMod val="25000"/>
                  </a:schemeClr>
                </a:solidFill>
                <a:latin typeface="IBM Plex Mono Text"/>
              </a:rPr>
              <a:t>○ Interactive analytics demo in screenshots</a:t>
            </a:r>
            <a:endParaRPr lang="en-US" dirty="0">
              <a:solidFill>
                <a:schemeClr val="accent3">
                  <a:lumMod val="25000"/>
                </a:schemeClr>
              </a:solidFill>
            </a:endParaRPr>
          </a:p>
          <a:p>
            <a:pPr marL="457200" lvl="1" indent="0">
              <a:lnSpc>
                <a:spcPct val="100000"/>
              </a:lnSpc>
              <a:spcBef>
                <a:spcPts val="1400"/>
              </a:spcBef>
              <a:buNone/>
            </a:pPr>
            <a:r>
              <a:rPr lang="en-US" sz="1800" dirty="0">
                <a:solidFill>
                  <a:schemeClr val="accent3">
                    <a:lumMod val="25000"/>
                  </a:schemeClr>
                </a:solidFill>
                <a:latin typeface="IBM Plex Mono Text"/>
              </a:rPr>
              <a:t>○ Predictive analysis results</a:t>
            </a:r>
            <a:endParaRPr lang="en-US"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30165" cy="4403529"/>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Using the COUNT() function to calculate the total number of columns.</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Using the GROUP BY statement, groups rows that have the same values into summary rows to find the total number in each </a:t>
            </a:r>
            <a:r>
              <a:rPr lang="en-US" sz="2200" dirty="0" err="1">
                <a:solidFill>
                  <a:schemeClr val="accent3">
                    <a:lumMod val="25000"/>
                  </a:schemeClr>
                </a:solidFill>
                <a:ea typeface="+mn-lt"/>
                <a:cs typeface="+mn-lt"/>
              </a:rPr>
              <a:t>Mission_outcome</a:t>
            </a:r>
            <a:r>
              <a:rPr lang="en-US" sz="2200" dirty="0">
                <a:solidFill>
                  <a:schemeClr val="accent3">
                    <a:lumMod val="25000"/>
                  </a:schemeClr>
                </a:solidFill>
                <a:ea typeface="+mn-lt"/>
                <a:cs typeface="+mn-lt"/>
              </a:rPr>
              <a:t>.</a:t>
            </a:r>
            <a:endParaRPr lang="en-US">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According to the result, SpaceX seems to have successfully completed nearly 99% of its missions.</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صورة 1" descr="صورة تحتوي على نص, لقطة شاشة, برمجيات&#10;&#10;تم إنشاء الوصف تلقائياً">
            <a:extLst>
              <a:ext uri="{FF2B5EF4-FFF2-40B4-BE49-F238E27FC236}">
                <a16:creationId xmlns:a16="http://schemas.microsoft.com/office/drawing/2014/main" id="{31574BB3-74EB-2592-2970-7BF21C34016C}"/>
              </a:ext>
            </a:extLst>
          </p:cNvPr>
          <p:cNvPicPr>
            <a:picLocks noChangeAspect="1"/>
          </p:cNvPicPr>
          <p:nvPr/>
        </p:nvPicPr>
        <p:blipFill>
          <a:blip r:embed="rId3"/>
          <a:stretch>
            <a:fillRect/>
          </a:stretch>
        </p:blipFill>
        <p:spPr>
          <a:xfrm>
            <a:off x="6910061" y="1535548"/>
            <a:ext cx="4071220" cy="48933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4585" y="1825625"/>
            <a:ext cx="7136000" cy="4403529"/>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Using a subquery, first, find the maximum value of the payload by using MAX() function, and second, filter the dataset to perform a search if PAYLOAD_MASS__KG_ is the maximum value of the payload.</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According to the result, version F9 B5 B10xx.x</a:t>
            </a:r>
            <a:endParaRPr lang="en-US" dirty="0">
              <a:cs typeface="Calibri" panose="020F0502020204030204"/>
            </a:endParaRPr>
          </a:p>
          <a:p>
            <a:pPr marL="0" indent="0">
              <a:lnSpc>
                <a:spcPct val="100000"/>
              </a:lnSpc>
              <a:spcBef>
                <a:spcPts val="1400"/>
              </a:spcBef>
              <a:buNone/>
            </a:pPr>
            <a:r>
              <a:rPr lang="en-US" sz="2200" dirty="0">
                <a:solidFill>
                  <a:schemeClr val="accent3">
                    <a:lumMod val="25000"/>
                  </a:schemeClr>
                </a:solidFill>
                <a:ea typeface="+mn-lt"/>
                <a:cs typeface="+mn-lt"/>
              </a:rPr>
              <a:t>boosters could carried the maximum payload.</a:t>
            </a:r>
            <a:endParaRPr lang="en-US" dirty="0">
              <a:cs typeface="Calibri" panose="020F050202020403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صورة 1" descr="صورة تحتوي على نص, لقطة شاشة, برمجيات, برامج الوسائط المتعددة&#10;&#10;تم إنشاء الوصف تلقائياً">
            <a:extLst>
              <a:ext uri="{FF2B5EF4-FFF2-40B4-BE49-F238E27FC236}">
                <a16:creationId xmlns:a16="http://schemas.microsoft.com/office/drawing/2014/main" id="{1C21A8B7-E27A-9F06-94CB-9BDBDA93BAD1}"/>
              </a:ext>
            </a:extLst>
          </p:cNvPr>
          <p:cNvPicPr>
            <a:picLocks noChangeAspect="1"/>
          </p:cNvPicPr>
          <p:nvPr/>
        </p:nvPicPr>
        <p:blipFill>
          <a:blip r:embed="rId3"/>
          <a:stretch>
            <a:fillRect/>
          </a:stretch>
        </p:blipFill>
        <p:spPr>
          <a:xfrm>
            <a:off x="6956185" y="1716196"/>
            <a:ext cx="5231574" cy="41667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6420"/>
            <a:ext cx="9745589" cy="2065338"/>
          </a:xfrm>
          <a:prstGeom prst="rect">
            <a:avLst/>
          </a:prstGeom>
        </p:spPr>
        <p:txBody>
          <a:bodyPr lIns="91440" tIns="45720" rIns="91440" bIns="45720" anchor="t">
            <a:normAutofit lnSpcReduction="10000"/>
          </a:bodyPr>
          <a:lstStyle/>
          <a:p>
            <a:pPr marL="0" indent="0">
              <a:buNone/>
            </a:pPr>
            <a:r>
              <a:rPr lang="en-US" sz="2200" dirty="0">
                <a:solidFill>
                  <a:schemeClr val="accent3">
                    <a:lumMod val="25000"/>
                  </a:schemeClr>
                </a:solidFill>
                <a:ea typeface="+mn-lt"/>
                <a:cs typeface="+mn-lt"/>
              </a:rPr>
              <a:t>• In the WHERE clause, filter the dataset to perform a search if </a:t>
            </a:r>
            <a:r>
              <a:rPr lang="en-US" sz="2200" dirty="0" err="1">
                <a:solidFill>
                  <a:schemeClr val="accent3">
                    <a:lumMod val="25000"/>
                  </a:schemeClr>
                </a:solidFill>
                <a:ea typeface="+mn-lt"/>
                <a:cs typeface="+mn-lt"/>
              </a:rPr>
              <a:t>Landing__outcome</a:t>
            </a:r>
            <a:r>
              <a:rPr lang="en-US" sz="2200" dirty="0">
                <a:solidFill>
                  <a:schemeClr val="accent3">
                    <a:lumMod val="25000"/>
                  </a:schemeClr>
                </a:solidFill>
                <a:ea typeface="+mn-lt"/>
                <a:cs typeface="+mn-lt"/>
              </a:rPr>
              <a:t> is Failure (drone ship).</a:t>
            </a:r>
            <a:endParaRPr lang="en-US" dirty="0">
              <a:solidFill>
                <a:schemeClr val="accent3">
                  <a:lumMod val="25000"/>
                </a:schemeClr>
              </a:solidFill>
              <a:cs typeface="Calibri" panose="020F0502020204030204"/>
            </a:endParaRPr>
          </a:p>
          <a:p>
            <a:pPr marL="0" indent="0">
              <a:buNone/>
            </a:pPr>
            <a:r>
              <a:rPr lang="en-US" sz="2200">
                <a:solidFill>
                  <a:schemeClr val="accent3">
                    <a:lumMod val="25000"/>
                  </a:schemeClr>
                </a:solidFill>
                <a:ea typeface="+mn-lt"/>
                <a:cs typeface="+mn-lt"/>
              </a:rPr>
              <a:t> </a:t>
            </a:r>
            <a:r>
              <a:rPr lang="en-US" sz="2200" dirty="0">
                <a:solidFill>
                  <a:schemeClr val="accent3">
                    <a:lumMod val="25000"/>
                  </a:schemeClr>
                </a:solidFill>
                <a:ea typeface="+mn-lt"/>
                <a:cs typeface="+mn-lt"/>
              </a:rPr>
              <a:t>○ Using the AND operator to display a record if additional condition YEAR is</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  2015.</a:t>
            </a:r>
            <a:endParaRPr lang="en-US" dirty="0">
              <a:solidFill>
                <a:schemeClr val="accent3">
                  <a:lumMod val="25000"/>
                </a:schemeClr>
              </a:solidFill>
              <a:cs typeface="Calibri" panose="020F0502020204030204"/>
            </a:endParaRPr>
          </a:p>
          <a:p>
            <a:pPr marL="0" indent="0">
              <a:lnSpc>
                <a:spcPct val="100000"/>
              </a:lnSpc>
              <a:spcBef>
                <a:spcPts val="1400"/>
              </a:spcBef>
              <a:buNone/>
            </a:pPr>
            <a:r>
              <a:rPr lang="en-US" sz="2200" dirty="0">
                <a:solidFill>
                  <a:schemeClr val="accent3">
                    <a:lumMod val="25000"/>
                  </a:schemeClr>
                </a:solidFill>
                <a:ea typeface="+mn-lt"/>
                <a:cs typeface="+mn-lt"/>
              </a:rPr>
              <a:t>• In 2015, there were two landing failures on drone ships.</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صورة 1" descr="صورة تحتوي على نص, لقطة شاشة, الخط&#10;&#10;تم إنشاء الوصف تلقائياً">
            <a:extLst>
              <a:ext uri="{FF2B5EF4-FFF2-40B4-BE49-F238E27FC236}">
                <a16:creationId xmlns:a16="http://schemas.microsoft.com/office/drawing/2014/main" id="{7F386962-086E-0F85-55D5-4966D594DAB2}"/>
              </a:ext>
            </a:extLst>
          </p:cNvPr>
          <p:cNvPicPr>
            <a:picLocks noChangeAspect="1"/>
          </p:cNvPicPr>
          <p:nvPr/>
        </p:nvPicPr>
        <p:blipFill>
          <a:blip r:embed="rId3"/>
          <a:stretch>
            <a:fillRect/>
          </a:stretch>
        </p:blipFill>
        <p:spPr>
          <a:xfrm>
            <a:off x="152987" y="4030706"/>
            <a:ext cx="11572875" cy="1990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707"/>
            <a:ext cx="9745589" cy="2482872"/>
          </a:xfrm>
          <a:prstGeom prst="rect">
            <a:avLst/>
          </a:prstGeom>
        </p:spPr>
        <p:txBody>
          <a:bodyPr lIns="91440" tIns="45720" rIns="91440" bIns="45720" anchor="t"/>
          <a:lstStyle/>
          <a:p>
            <a:pPr marL="0" indent="0">
              <a:buNone/>
            </a:pPr>
            <a:r>
              <a:rPr lang="en-US" sz="1600" dirty="0">
                <a:solidFill>
                  <a:schemeClr val="accent3">
                    <a:lumMod val="25000"/>
                  </a:schemeClr>
                </a:solidFill>
                <a:ea typeface="+mn-lt"/>
                <a:cs typeface="+mn-lt"/>
              </a:rPr>
              <a:t>• In the WHERE clause, filter the dataset to perform a search if the date is between 2010-06-04 and 2017-03-20.</a:t>
            </a:r>
            <a:endParaRPr lang="en-US" sz="1600">
              <a:solidFill>
                <a:schemeClr val="accent3">
                  <a:lumMod val="25000"/>
                </a:schemeClr>
              </a:solidFill>
              <a:cs typeface="Calibri" panose="020F0502020204030204"/>
            </a:endParaRPr>
          </a:p>
          <a:p>
            <a:pPr marL="0" indent="0">
              <a:buNone/>
            </a:pPr>
            <a:endParaRPr lang="en-US" sz="1600" dirty="0">
              <a:solidFill>
                <a:schemeClr val="accent3">
                  <a:lumMod val="25000"/>
                </a:schemeClr>
              </a:solidFill>
              <a:ea typeface="+mn-lt"/>
              <a:cs typeface="+mn-lt"/>
            </a:endParaRPr>
          </a:p>
          <a:p>
            <a:pPr marL="0" indent="0">
              <a:buNone/>
            </a:pPr>
            <a:r>
              <a:rPr lang="en-US" sz="1600" dirty="0">
                <a:solidFill>
                  <a:schemeClr val="accent3">
                    <a:lumMod val="25000"/>
                  </a:schemeClr>
                </a:solidFill>
                <a:ea typeface="+mn-lt"/>
                <a:cs typeface="+mn-lt"/>
              </a:rPr>
              <a:t>• Using the ORDER BY keyword to sort the records by total number of landing, and using DESC keyword to sort the</a:t>
            </a:r>
            <a:endParaRPr lang="en-US" sz="1600">
              <a:solidFill>
                <a:schemeClr val="accent3">
                  <a:lumMod val="25000"/>
                </a:schemeClr>
              </a:solidFill>
              <a:cs typeface="Calibri" panose="020F0502020204030204"/>
            </a:endParaRPr>
          </a:p>
          <a:p>
            <a:pPr marL="0" indent="0">
              <a:buNone/>
            </a:pPr>
            <a:r>
              <a:rPr lang="en-US" sz="1600" dirty="0">
                <a:solidFill>
                  <a:schemeClr val="accent3">
                    <a:lumMod val="25000"/>
                  </a:schemeClr>
                </a:solidFill>
                <a:ea typeface="+mn-lt"/>
                <a:cs typeface="+mn-lt"/>
              </a:rPr>
              <a:t>records in descending order.</a:t>
            </a:r>
            <a:endParaRPr lang="en-US" sz="1600">
              <a:solidFill>
                <a:schemeClr val="accent3">
                  <a:lumMod val="25000"/>
                </a:schemeClr>
              </a:solidFill>
              <a:cs typeface="Calibri" panose="020F0502020204030204"/>
            </a:endParaRPr>
          </a:p>
          <a:p>
            <a:pPr marL="0" indent="0">
              <a:buNone/>
            </a:pPr>
            <a:endParaRPr lang="en-US" sz="1600" dirty="0">
              <a:solidFill>
                <a:schemeClr val="accent3">
                  <a:lumMod val="25000"/>
                </a:schemeClr>
              </a:solidFill>
              <a:ea typeface="+mn-lt"/>
              <a:cs typeface="+mn-lt"/>
            </a:endParaRPr>
          </a:p>
          <a:p>
            <a:pPr marL="0" indent="0">
              <a:buNone/>
            </a:pPr>
            <a:r>
              <a:rPr lang="en-US" sz="1600" dirty="0">
                <a:solidFill>
                  <a:schemeClr val="accent3">
                    <a:lumMod val="25000"/>
                  </a:schemeClr>
                </a:solidFill>
                <a:ea typeface="+mn-lt"/>
                <a:cs typeface="+mn-lt"/>
              </a:rPr>
              <a:t>• According to the results, the number of successes and failures between 2010-06-04 and 2017-03-20 was similar</a:t>
            </a:r>
            <a:endParaRPr lang="en-US" sz="1600"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صورة 1" descr="صورة تحتوي على نص, لقطة شاشة, برمجيات, برامج الوسائط المتعددة&#10;&#10;تم إنشاء الوصف تلقائياً">
            <a:extLst>
              <a:ext uri="{FF2B5EF4-FFF2-40B4-BE49-F238E27FC236}">
                <a16:creationId xmlns:a16="http://schemas.microsoft.com/office/drawing/2014/main" id="{33980B3F-E5CC-9B63-2DDC-82FDDDD82859}"/>
              </a:ext>
            </a:extLst>
          </p:cNvPr>
          <p:cNvPicPr>
            <a:picLocks noChangeAspect="1"/>
          </p:cNvPicPr>
          <p:nvPr/>
        </p:nvPicPr>
        <p:blipFill>
          <a:blip r:embed="rId3"/>
          <a:stretch>
            <a:fillRect/>
          </a:stretch>
        </p:blipFill>
        <p:spPr>
          <a:xfrm>
            <a:off x="187889" y="3350595"/>
            <a:ext cx="11680521" cy="26724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24914" y="1147131"/>
            <a:ext cx="9745589" cy="4351338"/>
          </a:xfrm>
          <a:prstGeom prst="rect">
            <a:avLst/>
          </a:prstGeom>
        </p:spPr>
        <p:txBody>
          <a:bodyPr lIns="91440" tIns="45720" rIns="91440" bIns="45720" anchor="t">
            <a:normAutofit/>
          </a:bodyPr>
          <a:lstStyle/>
          <a:p>
            <a:pPr marL="0" indent="0">
              <a:buNone/>
            </a:pPr>
            <a:endParaRPr lang="en-US" sz="2200"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As can be seen on the map, all launch sites are</a:t>
            </a:r>
            <a:endParaRPr lang="en-US" dirty="0">
              <a:solidFill>
                <a:schemeClr val="accent3">
                  <a:lumMod val="25000"/>
                </a:schemeClr>
              </a:solidFill>
              <a:cs typeface="Calibri" panose="020F0502020204030204"/>
            </a:endParaRPr>
          </a:p>
          <a:p>
            <a:pPr marL="0" indent="0">
              <a:lnSpc>
                <a:spcPct val="100000"/>
              </a:lnSpc>
              <a:spcBef>
                <a:spcPts val="1400"/>
              </a:spcBef>
              <a:buNone/>
            </a:pPr>
            <a:r>
              <a:rPr lang="en-US" sz="2200" dirty="0">
                <a:solidFill>
                  <a:schemeClr val="accent3">
                    <a:lumMod val="25000"/>
                  </a:schemeClr>
                </a:solidFill>
                <a:ea typeface="+mn-lt"/>
                <a:cs typeface="+mn-lt"/>
              </a:rPr>
              <a:t>near the coast.</a:t>
            </a:r>
            <a:endParaRPr lang="en-US" dirty="0">
              <a:solidFill>
                <a:schemeClr val="accent3">
                  <a:lumMod val="25000"/>
                </a:schemeClr>
              </a:solidFill>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43080" y="371636"/>
            <a:ext cx="10515600" cy="8204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3200" dirty="0">
              <a:solidFill>
                <a:srgbClr val="0B49CB"/>
              </a:solidFill>
            </a:endParaRPr>
          </a:p>
          <a:p>
            <a:r>
              <a:rPr lang="en-US" sz="3200" dirty="0">
                <a:solidFill>
                  <a:srgbClr val="0B49CB"/>
                </a:solidFill>
                <a:latin typeface="IBM Plex Mono SemiBold"/>
              </a:rPr>
              <a:t>All Launch Sites Locations</a:t>
            </a:r>
            <a:endParaRPr lang="en-US" sz="3200" dirty="0"/>
          </a:p>
        </p:txBody>
      </p:sp>
      <p:pic>
        <p:nvPicPr>
          <p:cNvPr id="4" name="صورة 3" descr="صورة تحتوي على خريطة, نص, أطلس&#10;&#10;تم إنشاء الوصف تلقائياً">
            <a:extLst>
              <a:ext uri="{FF2B5EF4-FFF2-40B4-BE49-F238E27FC236}">
                <a16:creationId xmlns:a16="http://schemas.microsoft.com/office/drawing/2014/main" id="{48ED0CF3-2C44-E609-0393-621567763B28}"/>
              </a:ext>
            </a:extLst>
          </p:cNvPr>
          <p:cNvPicPr>
            <a:picLocks noChangeAspect="1"/>
          </p:cNvPicPr>
          <p:nvPr/>
        </p:nvPicPr>
        <p:blipFill>
          <a:blip r:embed="rId3"/>
          <a:stretch>
            <a:fillRect/>
          </a:stretch>
        </p:blipFill>
        <p:spPr>
          <a:xfrm>
            <a:off x="1310210" y="2613112"/>
            <a:ext cx="8934842" cy="38655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8969" y="1971762"/>
            <a:ext cx="4547288" cy="2044461"/>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By clicking on the </a:t>
            </a:r>
            <a:r>
              <a:rPr lang="en-US" sz="2200" err="1">
                <a:solidFill>
                  <a:schemeClr val="accent3">
                    <a:lumMod val="25000"/>
                  </a:schemeClr>
                </a:solidFill>
                <a:ea typeface="+mn-lt"/>
                <a:cs typeface="+mn-lt"/>
              </a:rPr>
              <a:t>markerclusters</a:t>
            </a:r>
            <a:r>
              <a:rPr lang="en-US" sz="2200" dirty="0">
                <a:solidFill>
                  <a:schemeClr val="accent3">
                    <a:lumMod val="25000"/>
                  </a:schemeClr>
                </a:solidFill>
                <a:ea typeface="+mn-lt"/>
                <a:cs typeface="+mn-lt"/>
              </a:rPr>
              <a:t>, successful landing (</a:t>
            </a:r>
            <a:r>
              <a:rPr lang="en-US" sz="2200" dirty="0">
                <a:solidFill>
                  <a:srgbClr val="92D050"/>
                </a:solidFill>
                <a:ea typeface="+mn-lt"/>
                <a:cs typeface="+mn-lt"/>
              </a:rPr>
              <a:t>green</a:t>
            </a:r>
            <a:r>
              <a:rPr lang="en-US" sz="2200" dirty="0">
                <a:solidFill>
                  <a:schemeClr val="accent3">
                    <a:lumMod val="25000"/>
                  </a:schemeClr>
                </a:solidFill>
                <a:ea typeface="+mn-lt"/>
                <a:cs typeface="+mn-lt"/>
              </a:rPr>
              <a:t>) or failed landing (</a:t>
            </a:r>
            <a:r>
              <a:rPr lang="en-US" sz="2200" dirty="0">
                <a:solidFill>
                  <a:srgbClr val="FF0000"/>
                </a:solidFill>
                <a:ea typeface="+mn-lt"/>
                <a:cs typeface="+mn-lt"/>
              </a:rPr>
              <a:t>red</a:t>
            </a:r>
            <a:r>
              <a:rPr lang="en-US" sz="2200" dirty="0">
                <a:solidFill>
                  <a:schemeClr val="accent3">
                    <a:lumMod val="25000"/>
                  </a:schemeClr>
                </a:solidFill>
                <a:ea typeface="+mn-lt"/>
                <a:cs typeface="+mn-lt"/>
              </a:rPr>
              <a:t>) are displayed.</a:t>
            </a:r>
            <a:endParaRPr lang="en-US" dirty="0">
              <a:solidFill>
                <a:schemeClr val="accent3">
                  <a:lumMod val="25000"/>
                </a:schemeClr>
              </a:solidFill>
              <a:cs typeface="Calibr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Color-labeled Launch Outcomes</a:t>
            </a:r>
            <a:endParaRPr lang="ar-SA" dirty="0"/>
          </a:p>
        </p:txBody>
      </p:sp>
      <p:pic>
        <p:nvPicPr>
          <p:cNvPr id="2" name="صورة 1" descr="صورة تحتوي على خريطة, رسم بياني, رسم&#10;&#10;تم إنشاء الوصف تلقائياً">
            <a:extLst>
              <a:ext uri="{FF2B5EF4-FFF2-40B4-BE49-F238E27FC236}">
                <a16:creationId xmlns:a16="http://schemas.microsoft.com/office/drawing/2014/main" id="{1D214FD2-A78F-57BC-2744-85646EC21CE5}"/>
              </a:ext>
            </a:extLst>
          </p:cNvPr>
          <p:cNvPicPr>
            <a:picLocks noChangeAspect="1"/>
          </p:cNvPicPr>
          <p:nvPr/>
        </p:nvPicPr>
        <p:blipFill>
          <a:blip r:embed="rId3"/>
          <a:stretch>
            <a:fillRect/>
          </a:stretch>
        </p:blipFill>
        <p:spPr>
          <a:xfrm>
            <a:off x="6034740" y="1341393"/>
            <a:ext cx="5362575" cy="4029075"/>
          </a:xfrm>
          <a:prstGeom prst="rect">
            <a:avLst/>
          </a:prstGeom>
        </p:spPr>
      </p:pic>
      <p:pic>
        <p:nvPicPr>
          <p:cNvPr id="4" name="صورة 3" descr="صورة تحتوي على خريطة, نص, أطلس&#10;&#10;تم إنشاء الوصف تلقائياً">
            <a:extLst>
              <a:ext uri="{FF2B5EF4-FFF2-40B4-BE49-F238E27FC236}">
                <a16:creationId xmlns:a16="http://schemas.microsoft.com/office/drawing/2014/main" id="{6C0D7ACB-4B35-27E0-B11E-6BD600378354}"/>
              </a:ext>
            </a:extLst>
          </p:cNvPr>
          <p:cNvPicPr>
            <a:picLocks noChangeAspect="1"/>
          </p:cNvPicPr>
          <p:nvPr/>
        </p:nvPicPr>
        <p:blipFill>
          <a:blip r:embed="rId4"/>
          <a:stretch>
            <a:fillRect/>
          </a:stretch>
        </p:blipFill>
        <p:spPr>
          <a:xfrm>
            <a:off x="311324" y="3094190"/>
            <a:ext cx="5483791" cy="34671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1564"/>
            <a:ext cx="7042512" cy="4314825"/>
          </a:xfrm>
          <a:prstGeom prst="rect">
            <a:avLst/>
          </a:prstGeom>
        </p:spPr>
        <p:txBody>
          <a:bodyPr lIns="91440" tIns="45720" rIns="91440" bIns="45720" anchor="t">
            <a:normAutofit/>
          </a:bodyPr>
          <a:lstStyle/>
          <a:p>
            <a:pPr marL="0" indent="0">
              <a:buNone/>
            </a:pPr>
            <a:r>
              <a:rPr lang="en-US" sz="2200" dirty="0">
                <a:solidFill>
                  <a:schemeClr val="accent3">
                    <a:lumMod val="25000"/>
                  </a:schemeClr>
                </a:solidFill>
                <a:ea typeface="+mn-lt"/>
                <a:cs typeface="+mn-lt"/>
              </a:rPr>
              <a:t>• It can be found that the launch site is close to railways and </a:t>
            </a:r>
            <a:r>
              <a:rPr lang="en-US" sz="2200">
                <a:solidFill>
                  <a:schemeClr val="accent3">
                    <a:lumMod val="25000"/>
                  </a:schemeClr>
                </a:solidFill>
                <a:ea typeface="+mn-lt"/>
                <a:cs typeface="+mn-lt"/>
              </a:rPr>
              <a:t>highways for transportation of equipment or personnel,</a:t>
            </a:r>
            <a:endParaRPr lang="en-US">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and is also close to coastline and relatively far from the cities so that launch failure does not pose a threat.</a:t>
            </a: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Proximities of Launch Sites</a:t>
            </a:r>
            <a:endParaRPr lang="ar-SA" dirty="0"/>
          </a:p>
        </p:txBody>
      </p:sp>
      <p:pic>
        <p:nvPicPr>
          <p:cNvPr id="2" name="صورة 1" descr="صورة تحتوي على خريطة, دائرة, رسم بياني, نص&#10;&#10;تم إنشاء الوصف تلقائياً">
            <a:extLst>
              <a:ext uri="{FF2B5EF4-FFF2-40B4-BE49-F238E27FC236}">
                <a16:creationId xmlns:a16="http://schemas.microsoft.com/office/drawing/2014/main" id="{921B08E3-57C3-101C-2B15-12FEB81E5BB7}"/>
              </a:ext>
            </a:extLst>
          </p:cNvPr>
          <p:cNvPicPr>
            <a:picLocks noChangeAspect="1"/>
          </p:cNvPicPr>
          <p:nvPr/>
        </p:nvPicPr>
        <p:blipFill>
          <a:blip r:embed="rId3"/>
          <a:stretch>
            <a:fillRect/>
          </a:stretch>
        </p:blipFill>
        <p:spPr>
          <a:xfrm>
            <a:off x="7892832" y="1715348"/>
            <a:ext cx="3567048" cy="3980537"/>
          </a:xfrm>
          <a:prstGeom prst="rect">
            <a:avLst/>
          </a:prstGeom>
        </p:spPr>
      </p:pic>
      <p:pic>
        <p:nvPicPr>
          <p:cNvPr id="4" name="صورة 3" descr="صورة تحتوي على خريطة, نص, أطلس&#10;&#10;تم إنشاء الوصف تلقائياً">
            <a:extLst>
              <a:ext uri="{FF2B5EF4-FFF2-40B4-BE49-F238E27FC236}">
                <a16:creationId xmlns:a16="http://schemas.microsoft.com/office/drawing/2014/main" id="{97F1FC6D-53D0-2C86-01BE-15668BA02C01}"/>
              </a:ext>
            </a:extLst>
          </p:cNvPr>
          <p:cNvPicPr>
            <a:picLocks noChangeAspect="1"/>
          </p:cNvPicPr>
          <p:nvPr/>
        </p:nvPicPr>
        <p:blipFill>
          <a:blip r:embed="rId4"/>
          <a:stretch>
            <a:fillRect/>
          </a:stretch>
        </p:blipFill>
        <p:spPr>
          <a:xfrm>
            <a:off x="1475591" y="3151274"/>
            <a:ext cx="5785720" cy="363476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159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find here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descriping</a:t>
            </a:r>
            <a:r>
              <a:rPr lang="en-US" sz="2200" dirty="0">
                <a:solidFill>
                  <a:schemeClr val="accent3">
                    <a:lumMod val="25000"/>
                  </a:schemeClr>
                </a:solidFill>
                <a:latin typeface="Abadi"/>
              </a:rPr>
              <a:t> successful launching for KSC LC-39A,CCAFS LC-40, VAFB SLC-4E,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Total success launches</a:t>
            </a:r>
          </a:p>
        </p:txBody>
      </p:sp>
      <p:pic>
        <p:nvPicPr>
          <p:cNvPr id="2" name="صورة 1" descr="صورة تحتوي على نص, لقطة شاشة, برمجيات, نظام التشغيل&#10;&#10;تم إنشاء الوصف تلقائياً">
            <a:extLst>
              <a:ext uri="{FF2B5EF4-FFF2-40B4-BE49-F238E27FC236}">
                <a16:creationId xmlns:a16="http://schemas.microsoft.com/office/drawing/2014/main" id="{AF912A32-18E8-EF77-10A3-8C8699762311}"/>
              </a:ext>
            </a:extLst>
          </p:cNvPr>
          <p:cNvPicPr>
            <a:picLocks noChangeAspect="1"/>
          </p:cNvPicPr>
          <p:nvPr/>
        </p:nvPicPr>
        <p:blipFill>
          <a:blip r:embed="rId3"/>
          <a:stretch>
            <a:fillRect/>
          </a:stretch>
        </p:blipFill>
        <p:spPr>
          <a:xfrm>
            <a:off x="0" y="2484826"/>
            <a:ext cx="12192000" cy="35376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84970"/>
            <a:ext cx="10058406" cy="44506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p>
          <a:p>
            <a:pPr marL="0" indent="0">
              <a:spcBef>
                <a:spcPts val="500"/>
              </a:spcBef>
              <a:buNone/>
            </a:pPr>
            <a:r>
              <a:rPr lang="en-US" sz="1800">
                <a:solidFill>
                  <a:schemeClr val="accent3">
                    <a:lumMod val="25000"/>
                  </a:schemeClr>
                </a:solidFill>
                <a:latin typeface="IBM Plex Mono Text"/>
              </a:rPr>
              <a:t>       The era of commercial space has arrived, and there are several companies that are making</a:t>
            </a:r>
            <a:endParaRPr lang="en-US" sz="1800" dirty="0">
              <a:solidFill>
                <a:schemeClr val="accent3">
                  <a:lumMod val="25000"/>
                </a:schemeClr>
              </a:solidFill>
              <a:latin typeface="Abadi"/>
            </a:endParaRPr>
          </a:p>
          <a:p>
            <a:pPr marL="457200" lvl="1" indent="0">
              <a:buNone/>
            </a:pPr>
            <a:r>
              <a:rPr lang="en-US" sz="1800" dirty="0">
                <a:solidFill>
                  <a:schemeClr val="accent3">
                    <a:lumMod val="25000"/>
                  </a:schemeClr>
                </a:solidFill>
                <a:latin typeface="IBM Plex Mono Text"/>
              </a:rPr>
              <a:t>space travel affordable for everyone. Perhaps the most successful of them is SpaceX, and one of</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the reasons is that their rocket launch is relatively inexpensive.</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SpaceX advertises Falcon 9 rocket launches on its website, with a cost of 62 million dollars;</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other providers cost upward of 165 million dollars each, much of the savings is because SpaceX</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can reuse the first stage.</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Therefore, we will predict if the Falcon 9 first stage will land successfully. If we can determine</a:t>
            </a:r>
            <a:endParaRPr lang="en-US">
              <a:solidFill>
                <a:schemeClr val="accent3">
                  <a:lumMod val="25000"/>
                </a:schemeClr>
              </a:solidFill>
            </a:endParaRPr>
          </a:p>
          <a:p>
            <a:pPr marL="457200" lvl="1" indent="0">
              <a:buNone/>
            </a:pPr>
            <a:r>
              <a:rPr lang="en-US" sz="1800" dirty="0">
                <a:solidFill>
                  <a:schemeClr val="accent3">
                    <a:lumMod val="25000"/>
                  </a:schemeClr>
                </a:solidFill>
                <a:latin typeface="IBM Plex Mono Text"/>
              </a:rPr>
              <a:t>if the first stage will land, we can determine the cost of a launch. This information can be used if an alternate company wants to bid against SpaceX for a rocket launch</a:t>
            </a:r>
            <a:endParaRPr lang="en-US" dirty="0">
              <a:solidFill>
                <a:schemeClr val="accent3">
                  <a:lumMod val="25000"/>
                </a:schemeClr>
              </a:solidFill>
            </a:endParaRPr>
          </a:p>
          <a:p>
            <a:pPr>
              <a:spcBef>
                <a:spcPts val="1400"/>
              </a:spcBef>
            </a:pPr>
            <a:r>
              <a:rPr lang="en-US" sz="2200" dirty="0">
                <a:solidFill>
                  <a:schemeClr val="accent3">
                    <a:lumMod val="25000"/>
                  </a:schemeClr>
                </a:solidFill>
                <a:latin typeface="Abadi"/>
              </a:rPr>
              <a:t>Problems you want to find answers</a:t>
            </a:r>
          </a:p>
          <a:p>
            <a:pPr marL="0" indent="0">
              <a:spcBef>
                <a:spcPts val="500"/>
              </a:spcBef>
              <a:buNone/>
            </a:pPr>
            <a:r>
              <a:rPr lang="en-US" sz="1800" dirty="0">
                <a:solidFill>
                  <a:schemeClr val="accent3">
                    <a:lumMod val="25000"/>
                  </a:schemeClr>
                </a:solidFill>
                <a:latin typeface="IBM Plex Mono Text"/>
              </a:rPr>
              <a:t>          Correlations between each rocket variables and successful landing rate</a:t>
            </a:r>
            <a:endParaRPr lang="en-US">
              <a:solidFill>
                <a:schemeClr val="accent3">
                  <a:lumMod val="25000"/>
                </a:schemeClr>
              </a:solidFill>
              <a:latin typeface="IBM Plex Mono Text"/>
            </a:endParaRPr>
          </a:p>
          <a:p>
            <a:pPr marL="0" indent="0">
              <a:spcBef>
                <a:spcPts val="500"/>
              </a:spcBef>
              <a:buNone/>
            </a:pPr>
            <a:r>
              <a:rPr lang="en-US" sz="1800" dirty="0">
                <a:solidFill>
                  <a:schemeClr val="accent3">
                    <a:lumMod val="25000"/>
                  </a:schemeClr>
                </a:solidFill>
                <a:latin typeface="IBM Plex Mono Text"/>
              </a:rPr>
              <a:t>         Conditions to get the best results and ensure the best successful landing rate</a:t>
            </a:r>
            <a:endParaRPr lang="en-US">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3589" y="1460282"/>
            <a:ext cx="10551583"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KSLC-39A has the highest success rate with 10 landing successes (76.9%) </a:t>
            </a:r>
            <a:endParaRPr lang="en-US">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 and 3 landing failures (23.1%).</a:t>
            </a: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ration </a:t>
            </a:r>
          </a:p>
        </p:txBody>
      </p:sp>
      <p:pic>
        <p:nvPicPr>
          <p:cNvPr id="2" name="صورة 1" descr="صورة تحتوي على نص, لقطة شاشة, برمجيات, نظام التشغيل&#10;&#10;تم إنشاء الوصف تلقائياً">
            <a:extLst>
              <a:ext uri="{FF2B5EF4-FFF2-40B4-BE49-F238E27FC236}">
                <a16:creationId xmlns:a16="http://schemas.microsoft.com/office/drawing/2014/main" id="{4EB19ABE-C7FA-0322-46FA-ED2A57DB4401}"/>
              </a:ext>
            </a:extLst>
          </p:cNvPr>
          <p:cNvPicPr>
            <a:picLocks noChangeAspect="1"/>
          </p:cNvPicPr>
          <p:nvPr/>
        </p:nvPicPr>
        <p:blipFill>
          <a:blip r:embed="rId3"/>
          <a:stretch>
            <a:fillRect/>
          </a:stretch>
        </p:blipFill>
        <p:spPr>
          <a:xfrm>
            <a:off x="177451" y="2358762"/>
            <a:ext cx="11931042" cy="36644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pic>
        <p:nvPicPr>
          <p:cNvPr id="2" name="صورة 1" descr="صورة تحتوي على نص, لقطة شاشة, خط, تخطيط&#10;&#10;تم إنشاء الوصف تلقائياً">
            <a:extLst>
              <a:ext uri="{FF2B5EF4-FFF2-40B4-BE49-F238E27FC236}">
                <a16:creationId xmlns:a16="http://schemas.microsoft.com/office/drawing/2014/main" id="{A1DBAE30-4C54-6F95-6B71-5C46F6A2D9AA}"/>
              </a:ext>
            </a:extLst>
          </p:cNvPr>
          <p:cNvPicPr>
            <a:picLocks noChangeAspect="1"/>
          </p:cNvPicPr>
          <p:nvPr/>
        </p:nvPicPr>
        <p:blipFill>
          <a:blip r:embed="rId3"/>
          <a:stretch>
            <a:fillRect/>
          </a:stretch>
        </p:blipFill>
        <p:spPr>
          <a:xfrm>
            <a:off x="198329" y="1620767"/>
            <a:ext cx="11544822" cy="411750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can find here in the </a:t>
            </a: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the accuracy of each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can notice that </a:t>
            </a:r>
            <a:r>
              <a:rPr lang="en-US" sz="2200" err="1">
                <a:solidFill>
                  <a:schemeClr val="accent3">
                    <a:lumMod val="25000"/>
                  </a:schemeClr>
                </a:solidFill>
                <a:latin typeface="Abadi"/>
              </a:rPr>
              <a:t>Descision</a:t>
            </a:r>
            <a:r>
              <a:rPr lang="en-US" sz="2200" dirty="0">
                <a:solidFill>
                  <a:schemeClr val="accent3">
                    <a:lumMod val="25000"/>
                  </a:schemeClr>
                </a:solidFill>
                <a:latin typeface="Abadi"/>
              </a:rPr>
              <a:t> Tree has the best accuracy ~ 0.9%</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also notice that the other models having same accuracy rate 0.8%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صورة 1" descr="صورة تحتوي على نص, لقطة شاشة, عرض, مستطيل&#10;&#10;تم إنشاء الوصف تلقائياً">
            <a:extLst>
              <a:ext uri="{FF2B5EF4-FFF2-40B4-BE49-F238E27FC236}">
                <a16:creationId xmlns:a16="http://schemas.microsoft.com/office/drawing/2014/main" id="{A73B17C1-21ED-FEFB-61C3-789B30006B95}"/>
              </a:ext>
            </a:extLst>
          </p:cNvPr>
          <p:cNvPicPr>
            <a:picLocks noChangeAspect="1"/>
          </p:cNvPicPr>
          <p:nvPr/>
        </p:nvPicPr>
        <p:blipFill>
          <a:blip r:embed="rId3"/>
          <a:stretch>
            <a:fillRect/>
          </a:stretch>
        </p:blipFill>
        <p:spPr>
          <a:xfrm>
            <a:off x="6284543" y="1439905"/>
            <a:ext cx="5760668" cy="41243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7738" y="2057400"/>
            <a:ext cx="6127247" cy="3811588"/>
          </a:xfrm>
          <a:prstGeom prst="rect">
            <a:avLst/>
          </a:prstGeom>
        </p:spPr>
        <p:txBody>
          <a:bodyPr lIns="91440" tIns="45720" rIns="91440" bIns="45720" anchor="t">
            <a:normAutofit lnSpcReduction="10000"/>
          </a:bodyPr>
          <a:lstStyle/>
          <a:p>
            <a:pPr marL="0" indent="0">
              <a:buNone/>
            </a:pPr>
            <a:r>
              <a:rPr lang="en-US" sz="2200" dirty="0">
                <a:solidFill>
                  <a:schemeClr val="accent3">
                    <a:lumMod val="25000"/>
                  </a:schemeClr>
                </a:solidFill>
                <a:ea typeface="+mn-lt"/>
                <a:cs typeface="+mn-lt"/>
              </a:rPr>
              <a:t>• The confusion matrix is the same for all</a:t>
            </a:r>
            <a:endParaRPr lang="ar-SA" dirty="0">
              <a:solidFill>
                <a:schemeClr val="accent3">
                  <a:lumMod val="25000"/>
                </a:schemeClr>
              </a:solidFill>
            </a:endParaRPr>
          </a:p>
          <a:p>
            <a:pPr marL="0" indent="0">
              <a:buNone/>
            </a:pPr>
            <a:r>
              <a:rPr lang="en-US" sz="2200" dirty="0">
                <a:solidFill>
                  <a:schemeClr val="accent3">
                    <a:lumMod val="25000"/>
                  </a:schemeClr>
                </a:solidFill>
                <a:ea typeface="+mn-lt"/>
                <a:cs typeface="+mn-lt"/>
              </a:rPr>
              <a:t> models because all models performed the same for the test set.</a:t>
            </a:r>
            <a:endParaRPr lang="en-US" dirty="0">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The models predicted 12 successful landings when the true label was successful and 3 failed landings when the true label was failure. But there </a:t>
            </a:r>
            <a:r>
              <a:rPr lang="en-US" sz="2200" err="1">
                <a:solidFill>
                  <a:schemeClr val="accent3">
                    <a:lumMod val="25000"/>
                  </a:schemeClr>
                </a:solidFill>
                <a:ea typeface="+mn-lt"/>
                <a:cs typeface="+mn-lt"/>
              </a:rPr>
              <a:t>nwere</a:t>
            </a:r>
            <a:r>
              <a:rPr lang="en-US" sz="2200" dirty="0">
                <a:solidFill>
                  <a:schemeClr val="accent3">
                    <a:lumMod val="25000"/>
                  </a:schemeClr>
                </a:solidFill>
                <a:ea typeface="+mn-lt"/>
                <a:cs typeface="+mn-lt"/>
              </a:rPr>
              <a:t> also 3 predictions that said successful landings when the true label was </a:t>
            </a:r>
            <a:r>
              <a:rPr lang="en-US" sz="2200">
                <a:solidFill>
                  <a:schemeClr val="accent3">
                    <a:lumMod val="25000"/>
                  </a:schemeClr>
                </a:solidFill>
                <a:ea typeface="+mn-lt"/>
                <a:cs typeface="+mn-lt"/>
              </a:rPr>
              <a:t>failure (false positive).</a:t>
            </a:r>
            <a:endParaRPr lang="en-US">
              <a:solidFill>
                <a:schemeClr val="accent3">
                  <a:lumMod val="25000"/>
                </a:schemeClr>
              </a:solidFill>
              <a:cs typeface="Calibri" panose="020F0502020204030204"/>
            </a:endParaRPr>
          </a:p>
          <a:p>
            <a:pPr marL="0" indent="0">
              <a:buNone/>
            </a:pPr>
            <a:endParaRPr lang="en-US" sz="2200" dirty="0">
              <a:solidFill>
                <a:schemeClr val="accent3">
                  <a:lumMod val="25000"/>
                </a:schemeClr>
              </a:solidFill>
              <a:ea typeface="+mn-lt"/>
              <a:cs typeface="+mn-lt"/>
            </a:endParaRPr>
          </a:p>
          <a:p>
            <a:pPr marL="0" indent="0">
              <a:buNone/>
            </a:pPr>
            <a:r>
              <a:rPr lang="en-US" sz="2200" dirty="0">
                <a:solidFill>
                  <a:schemeClr val="accent3">
                    <a:lumMod val="25000"/>
                  </a:schemeClr>
                </a:solidFill>
                <a:ea typeface="+mn-lt"/>
                <a:cs typeface="+mn-lt"/>
              </a:rPr>
              <a:t>• Overall, these models predict successful landings.</a:t>
            </a:r>
            <a:endParaRPr lang="en-US" dirty="0">
              <a:solidFill>
                <a:schemeClr val="accent3">
                  <a:lumMod val="25000"/>
                </a:schemeClr>
              </a:solidFill>
              <a:cs typeface="Calibri" panose="020F050202020403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صورة 1" descr="صورة تحتوي على نص, لقطة شاشة&#10;&#10;تم إنشاء الوصف تلقائياً">
            <a:extLst>
              <a:ext uri="{FF2B5EF4-FFF2-40B4-BE49-F238E27FC236}">
                <a16:creationId xmlns:a16="http://schemas.microsoft.com/office/drawing/2014/main" id="{B06D851B-8382-E6B8-A355-DD8DAADA9B66}"/>
              </a:ext>
            </a:extLst>
          </p:cNvPr>
          <p:cNvPicPr>
            <a:picLocks noChangeAspect="1"/>
          </p:cNvPicPr>
          <p:nvPr/>
        </p:nvPicPr>
        <p:blipFill>
          <a:blip r:embed="rId3"/>
          <a:stretch>
            <a:fillRect/>
          </a:stretch>
        </p:blipFill>
        <p:spPr>
          <a:xfrm>
            <a:off x="6608523" y="1558186"/>
            <a:ext cx="5029200" cy="4305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41027"/>
            <a:ext cx="9776543" cy="4904570"/>
          </a:xfrm>
          <a:prstGeom prst="rect">
            <a:avLst/>
          </a:prstGeom>
        </p:spPr>
        <p:txBody>
          <a:bodyPr lIns="91440" tIns="45720" rIns="91440" bIns="45720" anchor="t">
            <a:normAutofit/>
          </a:bodyPr>
          <a:lstStyle/>
          <a:p>
            <a:pPr marL="0" indent="0">
              <a:buNone/>
            </a:pPr>
            <a:r>
              <a:rPr lang="en-US" sz="2100" dirty="0">
                <a:solidFill>
                  <a:schemeClr val="accent3">
                    <a:lumMod val="25000"/>
                  </a:schemeClr>
                </a:solidFill>
                <a:ea typeface="+mn-lt"/>
                <a:cs typeface="+mn-lt"/>
              </a:rPr>
              <a:t>• </a:t>
            </a:r>
            <a:r>
              <a:rPr lang="en-US" sz="2200" dirty="0">
                <a:solidFill>
                  <a:schemeClr val="accent3">
                    <a:lumMod val="25000"/>
                  </a:schemeClr>
                </a:solidFill>
                <a:ea typeface="+mn-lt"/>
                <a:cs typeface="+mn-lt"/>
              </a:rPr>
              <a:t>As the number of flights increased, the success rate increased, and recently it</a:t>
            </a:r>
            <a:endParaRPr lang="ar-SA" dirty="0">
              <a:solidFill>
                <a:schemeClr val="accent3">
                  <a:lumMod val="25000"/>
                </a:schemeClr>
              </a:solidFill>
              <a:cs typeface="Arial"/>
            </a:endParaRPr>
          </a:p>
          <a:p>
            <a:pPr marL="0" indent="0">
              <a:buNone/>
            </a:pPr>
            <a:r>
              <a:rPr lang="en-US" sz="2200" dirty="0">
                <a:solidFill>
                  <a:schemeClr val="accent3">
                    <a:lumMod val="25000"/>
                  </a:schemeClr>
                </a:solidFill>
                <a:ea typeface="+mn-lt"/>
                <a:cs typeface="+mn-lt"/>
              </a:rPr>
              <a:t>has exceeded 80%.</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Orbital types SSO, HEO, GEO, and ES-L1 have the highest success rate (100%).</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launch site is close to railways, highways, and coastline, but far from cities.</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KSLC-39A has the highest number of launch successes and the highest success</a:t>
            </a:r>
            <a:endParaRPr lang="en-US" dirty="0">
              <a:solidFill>
                <a:schemeClr val="accent3">
                  <a:lumMod val="25000"/>
                </a:schemeClr>
              </a:solidFill>
              <a:cs typeface="Calibri" panose="020F0502020204030204"/>
            </a:endParaRPr>
          </a:p>
          <a:p>
            <a:pPr marL="0" indent="0">
              <a:buNone/>
            </a:pPr>
            <a:r>
              <a:rPr lang="en-US" sz="2200">
                <a:solidFill>
                  <a:schemeClr val="accent3">
                    <a:lumMod val="25000"/>
                  </a:schemeClr>
                </a:solidFill>
                <a:ea typeface="+mn-lt"/>
                <a:cs typeface="+mn-lt"/>
              </a:rPr>
              <a:t> </a:t>
            </a:r>
            <a:r>
              <a:rPr lang="en-US" sz="2200" dirty="0">
                <a:solidFill>
                  <a:schemeClr val="accent3">
                    <a:lumMod val="25000"/>
                  </a:schemeClr>
                </a:solidFill>
                <a:ea typeface="+mn-lt"/>
                <a:cs typeface="+mn-lt"/>
              </a:rPr>
              <a:t>rate among all sites.</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launch success rate of low weighted payloads is higher than that of heavy</a:t>
            </a:r>
            <a:endParaRPr lang="en-US" dirty="0">
              <a:solidFill>
                <a:schemeClr val="accent3">
                  <a:lumMod val="25000"/>
                </a:schemeClr>
              </a:solidFill>
              <a:cs typeface="Calibri" panose="020F0502020204030204"/>
            </a:endParaRPr>
          </a:p>
          <a:p>
            <a:pPr marL="0" indent="0">
              <a:buNone/>
            </a:pPr>
            <a:r>
              <a:rPr lang="en-US" sz="2200">
                <a:solidFill>
                  <a:schemeClr val="accent3">
                    <a:lumMod val="25000"/>
                  </a:schemeClr>
                </a:solidFill>
                <a:ea typeface="+mn-lt"/>
                <a:cs typeface="+mn-lt"/>
              </a:rPr>
              <a:t> </a:t>
            </a:r>
            <a:r>
              <a:rPr lang="en-US" sz="2200" dirty="0">
                <a:solidFill>
                  <a:schemeClr val="accent3">
                    <a:lumMod val="25000"/>
                  </a:schemeClr>
                </a:solidFill>
                <a:ea typeface="+mn-lt"/>
                <a:cs typeface="+mn-lt"/>
              </a:rPr>
              <a:t>weighted payloads.</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In this dataset, all models have the same accuracy (83.33%) except tree model, but  it seems that more data is needed to determine the optimal model due to the    small data size.</a:t>
            </a:r>
            <a:endParaRPr lang="en-US" dirty="0">
              <a:solidFill>
                <a:schemeClr val="accent3">
                  <a:lumMod val="25000"/>
                </a:schemeClr>
              </a:solidFill>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 Link</a:t>
            </a:r>
            <a:endParaRPr lang="ar-SA">
              <a:solidFill>
                <a:srgbClr val="000000"/>
              </a:solidFill>
              <a:latin typeface="Calibri" panose="020F0502020204030204"/>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IBM Data Science professional certificate Capastone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Web-Scraping and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Convert outcomes into labels describing the status of landing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Finding the best parameter for predictive models ( SVM - Classifications models ... )</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Datasets were collected from web-Scraping through these processes</a:t>
            </a:r>
            <a:endParaRPr lang="en-US" sz="1800" dirty="0">
              <a:solidFill>
                <a:schemeClr val="accent3">
                  <a:lumMod val="25000"/>
                </a:schemeClr>
              </a:solidFill>
              <a:latin typeface="Abadi" panose="020B0604020104020204" pitchFamily="34" charset="0"/>
            </a:endParaRP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HTML response &gt; Extract data using </a:t>
            </a:r>
            <a:r>
              <a:rPr lang="en-US" sz="1400" dirty="0" err="1">
                <a:solidFill>
                  <a:schemeClr val="accent3">
                    <a:lumMod val="25000"/>
                  </a:schemeClr>
                </a:solidFill>
                <a:latin typeface="Abadi"/>
              </a:rPr>
              <a:t>Beuatifoul</a:t>
            </a:r>
            <a:r>
              <a:rPr lang="en-US" sz="1400" dirty="0">
                <a:solidFill>
                  <a:schemeClr val="accent3">
                    <a:lumMod val="25000"/>
                  </a:schemeClr>
                </a:solidFill>
                <a:latin typeface="Abadi"/>
              </a:rPr>
              <a:t> soup &gt; Normalize data to CSV file</a:t>
            </a:r>
          </a:p>
          <a:p>
            <a:pPr lvl="1">
              <a:lnSpc>
                <a:spcPct val="100000"/>
              </a:lnSpc>
              <a:spcBef>
                <a:spcPts val="1400"/>
              </a:spcBef>
              <a:buFont typeface="Courier New" panose="020B0604020202020204" pitchFamily="34" charset="0"/>
              <a:buChar char="o"/>
            </a:pPr>
            <a:r>
              <a:rPr lang="en-US" sz="1600" b="1" dirty="0">
                <a:solidFill>
                  <a:schemeClr val="accent3">
                    <a:lumMod val="25000"/>
                  </a:schemeClr>
                </a:solidFill>
                <a:latin typeface="Calibri"/>
                <a:cs typeface="Calibri"/>
              </a:rPr>
              <a:t>Also</a:t>
            </a:r>
            <a:r>
              <a:rPr lang="en-US" sz="1600" b="1" dirty="0">
                <a:solidFill>
                  <a:schemeClr val="accent3">
                    <a:lumMod val="25000"/>
                  </a:schemeClr>
                </a:solidFill>
                <a:ea typeface="+mn-lt"/>
                <a:cs typeface="+mn-lt"/>
              </a:rPr>
              <a:t> datasets collected from API through this process</a:t>
            </a:r>
            <a:r>
              <a:rPr lang="en-US" sz="1200" b="1" dirty="0">
                <a:solidFill>
                  <a:schemeClr val="accent3">
                    <a:lumMod val="25000"/>
                  </a:schemeClr>
                </a:solidFill>
                <a:ea typeface="+mn-lt"/>
                <a:cs typeface="+mn-lt"/>
              </a:rPr>
              <a:t> </a:t>
            </a:r>
            <a:endParaRPr lang="en-US" b="1">
              <a:solidFill>
                <a:schemeClr val="accent3">
                  <a:lumMod val="25000"/>
                </a:schemeClr>
              </a:solidFill>
              <a:latin typeface="Abadi"/>
            </a:endParaRP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ea typeface="+mn-lt"/>
                <a:cs typeface="+mn-lt"/>
              </a:rPr>
              <a:t>Request data from the API &gt; Return JSON file &gt; Normalize data to CSV file</a:t>
            </a:r>
            <a:endParaRPr lang="en-US" sz="1200" b="1">
              <a:solidFill>
                <a:schemeClr val="accent3">
                  <a:lumMod val="25000"/>
                </a:schemeClr>
              </a:solidFill>
              <a:latin typeface="Calibri" panose="020F0502020204030204"/>
              <a:cs typeface="Calibri" panose="020F0502020204030204"/>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835" y="1313647"/>
            <a:ext cx="4713708" cy="5538767"/>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Requesting Data using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To JSON File</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ea typeface="+mn-lt"/>
                <a:cs typeface="+mn-lt"/>
              </a:rPr>
              <a:t>Applying Functions to clean data</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endParaRPr lang="en-US" sz="2200" dirty="0">
              <a:solidFill>
                <a:schemeClr val="accent3">
                  <a:lumMod val="25000"/>
                </a:schemeClr>
              </a:solidFill>
              <a:latin typeface="Abadi"/>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cs typeface="Calibri" panose="020F0502020204030204"/>
                <a:hlinkClick r:id="rId3">
                  <a:extLst>
                    <a:ext uri="{A12FA001-AC4F-418D-AE19-62706E023703}">
                      <ahyp:hlinkClr xmlns:ahyp="http://schemas.microsoft.com/office/drawing/2018/hyperlinkcolor" val="tx"/>
                    </a:ext>
                  </a:extLst>
                </a:hlinkClick>
              </a:rPr>
              <a:t>GitHub Link</a:t>
            </a:r>
            <a:endParaRPr lang="en-US" dirty="0">
              <a:solidFill>
                <a:schemeClr val="accent3">
                  <a:lumMod val="25000"/>
                </a:schemeClr>
              </a:solidFill>
            </a:endParaRPr>
          </a:p>
          <a:p>
            <a:pPr>
              <a:lnSpc>
                <a:spcPct val="100000"/>
              </a:lnSpc>
              <a:spcBef>
                <a:spcPts val="1400"/>
              </a:spcBef>
            </a:pPr>
            <a:endParaRPr lang="en-US" sz="2200" dirty="0">
              <a:solidFill>
                <a:srgbClr val="292929"/>
              </a:solidFill>
              <a:latin typeface="Abadi"/>
              <a:cs typeface="Calibri" panose="020F0502020204030204"/>
            </a:endParaRPr>
          </a:p>
          <a:p>
            <a:pPr>
              <a:lnSpc>
                <a:spcPct val="100000"/>
              </a:lnSpc>
              <a:spcBef>
                <a:spcPts val="1400"/>
              </a:spcBef>
            </a:pPr>
            <a:endParaRPr lang="en-US" sz="2200">
              <a:solidFill>
                <a:srgbClr val="292929"/>
              </a:solidFill>
              <a:latin typeface="Abadi"/>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a:lnSpc>
                <a:spcPct val="100000"/>
              </a:lnSpc>
              <a:spcBef>
                <a:spcPts val="1400"/>
              </a:spcBef>
            </a:pPr>
            <a:endParaRPr lang="en-US" sz="2200" dirty="0">
              <a:solidFill>
                <a:srgbClr val="292929"/>
              </a:solidFill>
              <a:cs typeface="Calibri" panose="020F0502020204030204"/>
            </a:endParaRPr>
          </a:p>
          <a:p>
            <a:pPr marL="0" indent="0">
              <a:lnSpc>
                <a:spcPct val="100000"/>
              </a:lnSpc>
              <a:spcBef>
                <a:spcPts val="1400"/>
              </a:spcBef>
              <a:buNone/>
            </a:pPr>
            <a:endParaRPr lang="en-US" sz="2200" dirty="0">
              <a:solidFill>
                <a:srgbClr val="292929"/>
              </a:solidFill>
              <a:cs typeface="Calibri" panose="020F0502020204030204"/>
            </a:endParaRPr>
          </a:p>
          <a:p>
            <a:endParaRPr lang="en-US">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 shot of a computer&#10;&#10;تم إنشاء الوصف تلقائياً">
            <a:extLst>
              <a:ext uri="{FF2B5EF4-FFF2-40B4-BE49-F238E27FC236}">
                <a16:creationId xmlns:a16="http://schemas.microsoft.com/office/drawing/2014/main" id="{ED741E80-5740-7332-5A2D-63BA42A27FFE}"/>
              </a:ext>
            </a:extLst>
          </p:cNvPr>
          <p:cNvPicPr>
            <a:picLocks noChangeAspect="1"/>
          </p:cNvPicPr>
          <p:nvPr/>
        </p:nvPicPr>
        <p:blipFill>
          <a:blip r:embed="rId4"/>
          <a:stretch>
            <a:fillRect/>
          </a:stretch>
        </p:blipFill>
        <p:spPr>
          <a:xfrm>
            <a:off x="5914738" y="1310318"/>
            <a:ext cx="5457825" cy="1226086"/>
          </a:xfrm>
          <a:prstGeom prst="rect">
            <a:avLst/>
          </a:prstGeom>
        </p:spPr>
      </p:pic>
      <p:pic>
        <p:nvPicPr>
          <p:cNvPr id="7" name="Picture 6" descr="A screen shot of a computer&#10;&#10;تم إنشاء الوصف تلقائياً">
            <a:extLst>
              <a:ext uri="{FF2B5EF4-FFF2-40B4-BE49-F238E27FC236}">
                <a16:creationId xmlns:a16="http://schemas.microsoft.com/office/drawing/2014/main" id="{0600FAA7-0F33-375A-E058-ABFD9AE5C2FC}"/>
              </a:ext>
            </a:extLst>
          </p:cNvPr>
          <p:cNvPicPr>
            <a:picLocks noChangeAspect="1"/>
          </p:cNvPicPr>
          <p:nvPr/>
        </p:nvPicPr>
        <p:blipFill>
          <a:blip r:embed="rId5"/>
          <a:stretch>
            <a:fillRect/>
          </a:stretch>
        </p:blipFill>
        <p:spPr>
          <a:xfrm>
            <a:off x="5914509" y="2633490"/>
            <a:ext cx="5467465" cy="930007"/>
          </a:xfrm>
          <a:prstGeom prst="rect">
            <a:avLst/>
          </a:prstGeom>
        </p:spPr>
      </p:pic>
      <p:pic>
        <p:nvPicPr>
          <p:cNvPr id="8" name="Picture 7" descr="A screen shot of a computer program&#10;&#10;تم إنشاء الوصف تلقائياً">
            <a:extLst>
              <a:ext uri="{FF2B5EF4-FFF2-40B4-BE49-F238E27FC236}">
                <a16:creationId xmlns:a16="http://schemas.microsoft.com/office/drawing/2014/main" id="{5CFEA9EA-FAC1-E2CB-5A4D-77CD4D36B320}"/>
              </a:ext>
            </a:extLst>
          </p:cNvPr>
          <p:cNvPicPr>
            <a:picLocks noChangeAspect="1"/>
          </p:cNvPicPr>
          <p:nvPr/>
        </p:nvPicPr>
        <p:blipFill>
          <a:blip r:embed="rId6"/>
          <a:stretch>
            <a:fillRect/>
          </a:stretch>
        </p:blipFill>
        <p:spPr>
          <a:xfrm>
            <a:off x="5902918" y="3689044"/>
            <a:ext cx="5472286" cy="24452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Requesting data from URL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Get the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Using </a:t>
            </a:r>
            <a:r>
              <a:rPr lang="en-US" sz="2200" err="1">
                <a:solidFill>
                  <a:schemeClr val="accent3">
                    <a:lumMod val="25000"/>
                  </a:schemeClr>
                </a:solidFill>
                <a:latin typeface="Abadi"/>
              </a:rPr>
              <a:t>beautifulsoup</a:t>
            </a: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hlinkClick r:id="rId3"/>
              </a:rPr>
              <a:t>Github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Link</a:t>
            </a:r>
            <a:endParaRPr lang="en-US" sz="2200">
              <a:solidFill>
                <a:schemeClr val="accent3">
                  <a:lumMod val="25000"/>
                </a:schemeClr>
              </a:solidFill>
              <a:latin typeface="Abadi"/>
              <a:cs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descr="A screenshot of a computer program&#10;&#10;تم إنشاء الوصف تلقائياً">
            <a:extLst>
              <a:ext uri="{FF2B5EF4-FFF2-40B4-BE49-F238E27FC236}">
                <a16:creationId xmlns:a16="http://schemas.microsoft.com/office/drawing/2014/main" id="{FE32AB65-2DC2-A04A-2215-F4655F261FD7}"/>
              </a:ext>
            </a:extLst>
          </p:cNvPr>
          <p:cNvPicPr>
            <a:picLocks noChangeAspect="1"/>
          </p:cNvPicPr>
          <p:nvPr/>
        </p:nvPicPr>
        <p:blipFill>
          <a:blip r:embed="rId4"/>
          <a:stretch>
            <a:fillRect/>
          </a:stretch>
        </p:blipFill>
        <p:spPr>
          <a:xfrm>
            <a:off x="5914106" y="1790471"/>
            <a:ext cx="5844679" cy="42318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شاشة عريضة</PresentationFormat>
  <Paragraphs>234</Paragraphs>
  <Slides>47</Slides>
  <Notes>4</Notes>
  <HiddenSlides>0</HiddenSlides>
  <MMClips>0</MMClips>
  <ScaleCrop>false</ScaleCrop>
  <HeadingPairs>
    <vt:vector size="4" baseType="variant">
      <vt:variant>
        <vt:lpstr>نسق</vt:lpstr>
      </vt:variant>
      <vt:variant>
        <vt:i4>1</vt:i4>
      </vt:variant>
      <vt:variant>
        <vt:lpstr>عناوين الشرائح</vt:lpstr>
      </vt:variant>
      <vt:variant>
        <vt:i4>47</vt:i4>
      </vt:variant>
    </vt:vector>
  </HeadingPairs>
  <TitlesOfParts>
    <vt:vector size="48" baseType="lpstr">
      <vt:lpstr>Custom Design</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870</cp:revision>
  <dcterms:created xsi:type="dcterms:W3CDTF">2021-04-29T18:58:34Z</dcterms:created>
  <dcterms:modified xsi:type="dcterms:W3CDTF">2024-06-18T12:49:32Z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